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T Berlinerins" charset="1" panose="02000506040000020004"/>
      <p:regular r:id="rId10"/>
    </p:embeddedFont>
    <p:embeddedFont>
      <p:font typeface="Pragmatica Condensed" charset="1" panose="020B0506040502020204"/>
      <p:regular r:id="rId11"/>
    </p:embeddedFont>
    <p:embeddedFont>
      <p:font typeface="Pragmatica Condensed Bold" charset="1" panose="020B0706040502020204"/>
      <p:regular r:id="rId12"/>
    </p:embeddedFont>
    <p:embeddedFont>
      <p:font typeface="Pragmatica Condensed Italics" charset="1" panose="020B0506040502090204"/>
      <p:regular r:id="rId13"/>
    </p:embeddedFont>
    <p:embeddedFont>
      <p:font typeface="Pragmatica Condensed Bold Italics" charset="1" panose="020B0706040502090204"/>
      <p:regular r:id="rId14"/>
    </p:embeddedFont>
    <p:embeddedFont>
      <p:font typeface="Amiko" charset="1" panose="00000500000000000000"/>
      <p:regular r:id="rId15"/>
    </p:embeddedFont>
    <p:embeddedFont>
      <p:font typeface="Amiko Bold" charset="1" panose="00000800000000000000"/>
      <p:regular r:id="rId16"/>
    </p:embeddedFont>
    <p:embeddedFont>
      <p:font typeface="Amiko Bold Italics" charset="1" panose="00000800000000000000"/>
      <p:regular r:id="rId17"/>
    </p:embeddedFont>
    <p:embeddedFont>
      <p:font typeface="Amiko Semi-Bold" charset="1" panose="00000700000000000000"/>
      <p:regular r:id="rId18"/>
    </p:embeddedFont>
    <p:embeddedFont>
      <p:font typeface="Amiko Ultra-Bold" charset="1" panose="00000800000000000000"/>
      <p:regular r:id="rId19"/>
    </p:embeddedFont>
    <p:embeddedFont>
      <p:font typeface="Amiko Ultra-Bold Italics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32" Target="slides/slide12.xml" Type="http://schemas.openxmlformats.org/officeDocument/2006/relationships/slide"/><Relationship Id="rId33" Target="slides/slide13.xml" Type="http://schemas.openxmlformats.org/officeDocument/2006/relationships/slide"/><Relationship Id="rId34" Target="slides/slide14.xml" Type="http://schemas.openxmlformats.org/officeDocument/2006/relationships/slide"/><Relationship Id="rId35" Target="slides/slide1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90.png" Type="http://schemas.openxmlformats.org/officeDocument/2006/relationships/image"/><Relationship Id="rId2" Target="../media/image84.png" Type="http://schemas.openxmlformats.org/officeDocument/2006/relationships/image"/><Relationship Id="rId3" Target="../media/image85.svg" Type="http://schemas.openxmlformats.org/officeDocument/2006/relationships/image"/><Relationship Id="rId4" Target="../media/image86.png" Type="http://schemas.openxmlformats.org/officeDocument/2006/relationships/image"/><Relationship Id="rId5" Target="../media/image87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88.png" Type="http://schemas.openxmlformats.org/officeDocument/2006/relationships/image"/><Relationship Id="rId9" Target="../media/image89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png" Type="http://schemas.openxmlformats.org/officeDocument/2006/relationships/image"/><Relationship Id="rId2" Target="../media/image84.png" Type="http://schemas.openxmlformats.org/officeDocument/2006/relationships/image"/><Relationship Id="rId3" Target="../media/image85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88.png" Type="http://schemas.openxmlformats.org/officeDocument/2006/relationships/image"/><Relationship Id="rId7" Target="../media/image89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2.png" Type="http://schemas.openxmlformats.org/officeDocument/2006/relationships/image"/><Relationship Id="rId11" Target="../media/image93.svg" Type="http://schemas.openxmlformats.org/officeDocument/2006/relationships/image"/><Relationship Id="rId12" Target="../media/image94.png" Type="http://schemas.openxmlformats.org/officeDocument/2006/relationships/image"/><Relationship Id="rId13" Target="../media/image95.svg" Type="http://schemas.openxmlformats.org/officeDocument/2006/relationships/image"/><Relationship Id="rId14" Target="../media/image96.png" Type="http://schemas.openxmlformats.org/officeDocument/2006/relationships/image"/><Relationship Id="rId15" Target="../media/image97.svg" Type="http://schemas.openxmlformats.org/officeDocument/2006/relationships/image"/><Relationship Id="rId16" Target="../media/image98.png" Type="http://schemas.openxmlformats.org/officeDocument/2006/relationships/image"/><Relationship Id="rId17" Target="../media/image9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0.png" Type="http://schemas.openxmlformats.org/officeDocument/2006/relationships/image"/><Relationship Id="rId3" Target="../media/image101.png" Type="http://schemas.openxmlformats.org/officeDocument/2006/relationships/image"/><Relationship Id="rId4" Target="../media/image10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3.png" Type="http://schemas.openxmlformats.org/officeDocument/2006/relationships/image"/><Relationship Id="rId3" Target="../media/image10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2.png" Type="http://schemas.openxmlformats.org/officeDocument/2006/relationships/image"/><Relationship Id="rId11" Target="../media/image93.svg" Type="http://schemas.openxmlformats.org/officeDocument/2006/relationships/image"/><Relationship Id="rId12" Target="../media/image94.png" Type="http://schemas.openxmlformats.org/officeDocument/2006/relationships/image"/><Relationship Id="rId13" Target="../media/image95.svg" Type="http://schemas.openxmlformats.org/officeDocument/2006/relationships/image"/><Relationship Id="rId14" Target="../media/image96.png" Type="http://schemas.openxmlformats.org/officeDocument/2006/relationships/image"/><Relationship Id="rId15" Target="../media/image9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14" Target="../media/image33.png" Type="http://schemas.openxmlformats.org/officeDocument/2006/relationships/image"/><Relationship Id="rId15" Target="../media/image34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12" Target="../media/image61.png" Type="http://schemas.openxmlformats.org/officeDocument/2006/relationships/image"/><Relationship Id="rId13" Target="../media/image62.svg" Type="http://schemas.openxmlformats.org/officeDocument/2006/relationships/image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12" Target="../media/image71.png" Type="http://schemas.openxmlformats.org/officeDocument/2006/relationships/image"/><Relationship Id="rId13" Target="../media/image72.svg" Type="http://schemas.openxmlformats.org/officeDocument/2006/relationships/image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65.png" Type="http://schemas.openxmlformats.org/officeDocument/2006/relationships/image"/><Relationship Id="rId7" Target="../media/image66.svg" Type="http://schemas.openxmlformats.org/officeDocument/2006/relationships/image"/><Relationship Id="rId8" Target="../media/image67.png" Type="http://schemas.openxmlformats.org/officeDocument/2006/relationships/image"/><Relationship Id="rId9" Target="../media/image68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76.svg" Type="http://schemas.openxmlformats.org/officeDocument/2006/relationships/image"/><Relationship Id="rId12" Target="../media/image77.png" Type="http://schemas.openxmlformats.org/officeDocument/2006/relationships/image"/><Relationship Id="rId13" Target="../media/image78.svg" Type="http://schemas.openxmlformats.org/officeDocument/2006/relationships/image"/><Relationship Id="rId14" Target="../media/image79.png" Type="http://schemas.openxmlformats.org/officeDocument/2006/relationships/image"/><Relationship Id="rId15" Target="../media/image80.svg" Type="http://schemas.openxmlformats.org/officeDocument/2006/relationships/image"/><Relationship Id="rId16" Target="../media/image81.png" Type="http://schemas.openxmlformats.org/officeDocument/2006/relationships/image"/><Relationship Id="rId17" Target="../media/image82.svg" Type="http://schemas.openxmlformats.org/officeDocument/2006/relationships/image"/><Relationship Id="rId2" Target="../media/image73.png" Type="http://schemas.openxmlformats.org/officeDocument/2006/relationships/image"/><Relationship Id="rId3" Target="../media/image74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76.svg" Type="http://schemas.openxmlformats.org/officeDocument/2006/relationships/image"/><Relationship Id="rId12" Target="../media/image77.png" Type="http://schemas.openxmlformats.org/officeDocument/2006/relationships/image"/><Relationship Id="rId13" Target="../media/image78.svg" Type="http://schemas.openxmlformats.org/officeDocument/2006/relationships/image"/><Relationship Id="rId14" Target="../media/image79.png" Type="http://schemas.openxmlformats.org/officeDocument/2006/relationships/image"/><Relationship Id="rId15" Target="../media/image80.svg" Type="http://schemas.openxmlformats.org/officeDocument/2006/relationships/image"/><Relationship Id="rId16" Target="../media/image81.png" Type="http://schemas.openxmlformats.org/officeDocument/2006/relationships/image"/><Relationship Id="rId17" Target="../media/image82.svg" Type="http://schemas.openxmlformats.org/officeDocument/2006/relationships/image"/><Relationship Id="rId2" Target="../media/image73.png" Type="http://schemas.openxmlformats.org/officeDocument/2006/relationships/image"/><Relationship Id="rId3" Target="../media/image74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8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A1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1190309">
            <a:off x="-1162932" y="-3092867"/>
            <a:ext cx="9077798" cy="9713598"/>
          </a:xfrm>
          <a:custGeom>
            <a:avLst/>
            <a:gdLst/>
            <a:ahLst/>
            <a:cxnLst/>
            <a:rect r="r" b="b" t="t" l="l"/>
            <a:pathLst>
              <a:path h="9713598" w="9077798">
                <a:moveTo>
                  <a:pt x="9077798" y="9713597"/>
                </a:moveTo>
                <a:lnTo>
                  <a:pt x="0" y="9713597"/>
                </a:lnTo>
                <a:lnTo>
                  <a:pt x="0" y="0"/>
                </a:lnTo>
                <a:lnTo>
                  <a:pt x="9077798" y="0"/>
                </a:lnTo>
                <a:lnTo>
                  <a:pt x="9077798" y="971359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70794">
            <a:off x="9759646" y="5318763"/>
            <a:ext cx="11492012" cy="7613458"/>
          </a:xfrm>
          <a:custGeom>
            <a:avLst/>
            <a:gdLst/>
            <a:ahLst/>
            <a:cxnLst/>
            <a:rect r="r" b="b" t="t" l="l"/>
            <a:pathLst>
              <a:path h="7613458" w="11492012">
                <a:moveTo>
                  <a:pt x="0" y="0"/>
                </a:moveTo>
                <a:lnTo>
                  <a:pt x="11492012" y="0"/>
                </a:lnTo>
                <a:lnTo>
                  <a:pt x="11492012" y="7613458"/>
                </a:lnTo>
                <a:lnTo>
                  <a:pt x="0" y="7613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98204" y="2452986"/>
            <a:ext cx="4922192" cy="2380551"/>
          </a:xfrm>
          <a:custGeom>
            <a:avLst/>
            <a:gdLst/>
            <a:ahLst/>
            <a:cxnLst/>
            <a:rect r="r" b="b" t="t" l="l"/>
            <a:pathLst>
              <a:path h="2380551" w="4922192">
                <a:moveTo>
                  <a:pt x="0" y="0"/>
                </a:moveTo>
                <a:lnTo>
                  <a:pt x="4922192" y="0"/>
                </a:lnTo>
                <a:lnTo>
                  <a:pt x="4922192" y="2380551"/>
                </a:lnTo>
                <a:lnTo>
                  <a:pt x="0" y="23805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481927">
            <a:off x="12969857" y="689798"/>
            <a:ext cx="2491839" cy="1073756"/>
          </a:xfrm>
          <a:custGeom>
            <a:avLst/>
            <a:gdLst/>
            <a:ahLst/>
            <a:cxnLst/>
            <a:rect r="r" b="b" t="t" l="l"/>
            <a:pathLst>
              <a:path h="1073756" w="2491839">
                <a:moveTo>
                  <a:pt x="0" y="0"/>
                </a:moveTo>
                <a:lnTo>
                  <a:pt x="2491839" y="0"/>
                </a:lnTo>
                <a:lnTo>
                  <a:pt x="2491839" y="1073756"/>
                </a:lnTo>
                <a:lnTo>
                  <a:pt x="0" y="10737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187508" y="-309963"/>
            <a:ext cx="5143500" cy="5143500"/>
          </a:xfrm>
          <a:custGeom>
            <a:avLst/>
            <a:gdLst/>
            <a:ahLst/>
            <a:cxnLst/>
            <a:rect r="r" b="b" t="t" l="l"/>
            <a:pathLst>
              <a:path h="5143500" w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578871">
            <a:off x="543054" y="6607564"/>
            <a:ext cx="2452229" cy="5711851"/>
          </a:xfrm>
          <a:custGeom>
            <a:avLst/>
            <a:gdLst/>
            <a:ahLst/>
            <a:cxnLst/>
            <a:rect r="r" b="b" t="t" l="l"/>
            <a:pathLst>
              <a:path h="5711851" w="2452229">
                <a:moveTo>
                  <a:pt x="0" y="0"/>
                </a:moveTo>
                <a:lnTo>
                  <a:pt x="2452229" y="0"/>
                </a:lnTo>
                <a:lnTo>
                  <a:pt x="2452229" y="5711851"/>
                </a:lnTo>
                <a:lnTo>
                  <a:pt x="0" y="57118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17678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32445" y="5890574"/>
            <a:ext cx="5222073" cy="5222073"/>
          </a:xfrm>
          <a:custGeom>
            <a:avLst/>
            <a:gdLst/>
            <a:ahLst/>
            <a:cxnLst/>
            <a:rect r="r" b="b" t="t" l="l"/>
            <a:pathLst>
              <a:path h="5222073" w="5222073">
                <a:moveTo>
                  <a:pt x="0" y="0"/>
                </a:moveTo>
                <a:lnTo>
                  <a:pt x="5222073" y="0"/>
                </a:lnTo>
                <a:lnTo>
                  <a:pt x="5222073" y="5222073"/>
                </a:lnTo>
                <a:lnTo>
                  <a:pt x="0" y="52220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50800" y="7448944"/>
            <a:ext cx="3885894" cy="423916"/>
          </a:xfrm>
          <a:custGeom>
            <a:avLst/>
            <a:gdLst/>
            <a:ahLst/>
            <a:cxnLst/>
            <a:rect r="r" b="b" t="t" l="l"/>
            <a:pathLst>
              <a:path h="423916" w="3885894">
                <a:moveTo>
                  <a:pt x="0" y="0"/>
                </a:moveTo>
                <a:lnTo>
                  <a:pt x="3885895" y="0"/>
                </a:lnTo>
                <a:lnTo>
                  <a:pt x="3885895" y="423915"/>
                </a:lnTo>
                <a:lnTo>
                  <a:pt x="0" y="42391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797992">
            <a:off x="2145301" y="5236603"/>
            <a:ext cx="2294637" cy="1307943"/>
          </a:xfrm>
          <a:custGeom>
            <a:avLst/>
            <a:gdLst/>
            <a:ahLst/>
            <a:cxnLst/>
            <a:rect r="r" b="b" t="t" l="l"/>
            <a:pathLst>
              <a:path h="1307943" w="2294637">
                <a:moveTo>
                  <a:pt x="0" y="0"/>
                </a:moveTo>
                <a:lnTo>
                  <a:pt x="2294637" y="0"/>
                </a:lnTo>
                <a:lnTo>
                  <a:pt x="2294637" y="1307943"/>
                </a:lnTo>
                <a:lnTo>
                  <a:pt x="0" y="130794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308480" y="4397066"/>
            <a:ext cx="9623966" cy="2987017"/>
            <a:chOff x="0" y="0"/>
            <a:chExt cx="12831954" cy="398268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7469" y="0"/>
              <a:ext cx="11757017" cy="3982689"/>
            </a:xfrm>
            <a:custGeom>
              <a:avLst/>
              <a:gdLst/>
              <a:ahLst/>
              <a:cxnLst/>
              <a:rect r="r" b="b" t="t" l="l"/>
              <a:pathLst>
                <a:path h="3982689" w="11757017">
                  <a:moveTo>
                    <a:pt x="0" y="0"/>
                  </a:moveTo>
                  <a:lnTo>
                    <a:pt x="11757016" y="0"/>
                  </a:lnTo>
                  <a:lnTo>
                    <a:pt x="11757016" y="3982689"/>
                  </a:lnTo>
                  <a:lnTo>
                    <a:pt x="0" y="3982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1267762"/>
              <a:ext cx="12831954" cy="2211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92"/>
                </a:lnSpc>
              </a:pPr>
              <a:r>
                <a:rPr lang="en-US" sz="14275">
                  <a:solidFill>
                    <a:srgbClr val="99A146"/>
                  </a:solidFill>
                  <a:latin typeface="TT Berlinerins"/>
                </a:rPr>
                <a:t>k@BEL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A1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63862" y="2200045"/>
            <a:ext cx="10231238" cy="2161349"/>
          </a:xfrm>
          <a:custGeom>
            <a:avLst/>
            <a:gdLst/>
            <a:ahLst/>
            <a:cxnLst/>
            <a:rect r="r" b="b" t="t" l="l"/>
            <a:pathLst>
              <a:path h="2161349" w="10231238">
                <a:moveTo>
                  <a:pt x="0" y="0"/>
                </a:moveTo>
                <a:lnTo>
                  <a:pt x="10231238" y="0"/>
                </a:lnTo>
                <a:lnTo>
                  <a:pt x="10231238" y="2161349"/>
                </a:lnTo>
                <a:lnTo>
                  <a:pt x="0" y="2161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63862" y="3317253"/>
            <a:ext cx="10231238" cy="2161349"/>
          </a:xfrm>
          <a:custGeom>
            <a:avLst/>
            <a:gdLst/>
            <a:ahLst/>
            <a:cxnLst/>
            <a:rect r="r" b="b" t="t" l="l"/>
            <a:pathLst>
              <a:path h="2161349" w="10231238">
                <a:moveTo>
                  <a:pt x="0" y="0"/>
                </a:moveTo>
                <a:lnTo>
                  <a:pt x="10231238" y="0"/>
                </a:lnTo>
                <a:lnTo>
                  <a:pt x="10231238" y="2161349"/>
                </a:lnTo>
                <a:lnTo>
                  <a:pt x="0" y="2161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63862" y="4790019"/>
            <a:ext cx="10231238" cy="2161349"/>
          </a:xfrm>
          <a:custGeom>
            <a:avLst/>
            <a:gdLst/>
            <a:ahLst/>
            <a:cxnLst/>
            <a:rect r="r" b="b" t="t" l="l"/>
            <a:pathLst>
              <a:path h="2161349" w="10231238">
                <a:moveTo>
                  <a:pt x="0" y="0"/>
                </a:moveTo>
                <a:lnTo>
                  <a:pt x="10231238" y="0"/>
                </a:lnTo>
                <a:lnTo>
                  <a:pt x="10231238" y="2161349"/>
                </a:lnTo>
                <a:lnTo>
                  <a:pt x="0" y="2161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63862" y="6097727"/>
            <a:ext cx="10231238" cy="2161349"/>
          </a:xfrm>
          <a:custGeom>
            <a:avLst/>
            <a:gdLst/>
            <a:ahLst/>
            <a:cxnLst/>
            <a:rect r="r" b="b" t="t" l="l"/>
            <a:pathLst>
              <a:path h="2161349" w="10231238">
                <a:moveTo>
                  <a:pt x="0" y="0"/>
                </a:moveTo>
                <a:lnTo>
                  <a:pt x="10231238" y="0"/>
                </a:lnTo>
                <a:lnTo>
                  <a:pt x="10231238" y="2161349"/>
                </a:lnTo>
                <a:lnTo>
                  <a:pt x="0" y="2161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63862" y="7213519"/>
            <a:ext cx="10231238" cy="2161349"/>
          </a:xfrm>
          <a:custGeom>
            <a:avLst/>
            <a:gdLst/>
            <a:ahLst/>
            <a:cxnLst/>
            <a:rect r="r" b="b" t="t" l="l"/>
            <a:pathLst>
              <a:path h="2161349" w="10231238">
                <a:moveTo>
                  <a:pt x="0" y="0"/>
                </a:moveTo>
                <a:lnTo>
                  <a:pt x="10231238" y="0"/>
                </a:lnTo>
                <a:lnTo>
                  <a:pt x="10231238" y="2161349"/>
                </a:lnTo>
                <a:lnTo>
                  <a:pt x="0" y="2161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63862" y="8294194"/>
            <a:ext cx="10231238" cy="2161349"/>
          </a:xfrm>
          <a:custGeom>
            <a:avLst/>
            <a:gdLst/>
            <a:ahLst/>
            <a:cxnLst/>
            <a:rect r="r" b="b" t="t" l="l"/>
            <a:pathLst>
              <a:path h="2161349" w="10231238">
                <a:moveTo>
                  <a:pt x="0" y="0"/>
                </a:moveTo>
                <a:lnTo>
                  <a:pt x="10231238" y="0"/>
                </a:lnTo>
                <a:lnTo>
                  <a:pt x="10231238" y="2161349"/>
                </a:lnTo>
                <a:lnTo>
                  <a:pt x="0" y="2161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6432224" y="4397927"/>
            <a:ext cx="5576404" cy="4976941"/>
          </a:xfrm>
          <a:custGeom>
            <a:avLst/>
            <a:gdLst/>
            <a:ahLst/>
            <a:cxnLst/>
            <a:rect r="r" b="b" t="t" l="l"/>
            <a:pathLst>
              <a:path h="4976941" w="5576404">
                <a:moveTo>
                  <a:pt x="5576404" y="4976941"/>
                </a:moveTo>
                <a:lnTo>
                  <a:pt x="0" y="4976941"/>
                </a:lnTo>
                <a:lnTo>
                  <a:pt x="0" y="0"/>
                </a:lnTo>
                <a:lnTo>
                  <a:pt x="5576404" y="0"/>
                </a:lnTo>
                <a:lnTo>
                  <a:pt x="5576404" y="497694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63862" y="693202"/>
            <a:ext cx="10231238" cy="2161349"/>
          </a:xfrm>
          <a:custGeom>
            <a:avLst/>
            <a:gdLst/>
            <a:ahLst/>
            <a:cxnLst/>
            <a:rect r="r" b="b" t="t" l="l"/>
            <a:pathLst>
              <a:path h="2161349" w="10231238">
                <a:moveTo>
                  <a:pt x="0" y="0"/>
                </a:moveTo>
                <a:lnTo>
                  <a:pt x="10231238" y="0"/>
                </a:lnTo>
                <a:lnTo>
                  <a:pt x="10231238" y="2161350"/>
                </a:lnTo>
                <a:lnTo>
                  <a:pt x="0" y="2161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3974687">
            <a:off x="16079943" y="1146261"/>
            <a:ext cx="2294637" cy="1307943"/>
          </a:xfrm>
          <a:custGeom>
            <a:avLst/>
            <a:gdLst/>
            <a:ahLst/>
            <a:cxnLst/>
            <a:rect r="r" b="b" t="t" l="l"/>
            <a:pathLst>
              <a:path h="1307943" w="2294637">
                <a:moveTo>
                  <a:pt x="2294638" y="0"/>
                </a:moveTo>
                <a:lnTo>
                  <a:pt x="0" y="0"/>
                </a:lnTo>
                <a:lnTo>
                  <a:pt x="0" y="1307943"/>
                </a:lnTo>
                <a:lnTo>
                  <a:pt x="2294638" y="1307943"/>
                </a:lnTo>
                <a:lnTo>
                  <a:pt x="22946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05383">
            <a:off x="956866" y="2342251"/>
            <a:ext cx="916195" cy="1543065"/>
          </a:xfrm>
          <a:custGeom>
            <a:avLst/>
            <a:gdLst/>
            <a:ahLst/>
            <a:cxnLst/>
            <a:rect r="r" b="b" t="t" l="l"/>
            <a:pathLst>
              <a:path h="1543065" w="916195">
                <a:moveTo>
                  <a:pt x="0" y="0"/>
                </a:moveTo>
                <a:lnTo>
                  <a:pt x="916195" y="0"/>
                </a:lnTo>
                <a:lnTo>
                  <a:pt x="916195" y="1543066"/>
                </a:lnTo>
                <a:lnTo>
                  <a:pt x="0" y="15430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317542">
            <a:off x="9402011" y="3379225"/>
            <a:ext cx="2172410" cy="789967"/>
          </a:xfrm>
          <a:custGeom>
            <a:avLst/>
            <a:gdLst/>
            <a:ahLst/>
            <a:cxnLst/>
            <a:rect r="r" b="b" t="t" l="l"/>
            <a:pathLst>
              <a:path h="789967" w="2172410">
                <a:moveTo>
                  <a:pt x="0" y="0"/>
                </a:moveTo>
                <a:lnTo>
                  <a:pt x="2172410" y="0"/>
                </a:lnTo>
                <a:lnTo>
                  <a:pt x="2172410" y="789967"/>
                </a:lnTo>
                <a:lnTo>
                  <a:pt x="0" y="789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058625" y="486682"/>
            <a:ext cx="8441713" cy="9968861"/>
          </a:xfrm>
          <a:custGeom>
            <a:avLst/>
            <a:gdLst/>
            <a:ahLst/>
            <a:cxnLst/>
            <a:rect r="r" b="b" t="t" l="l"/>
            <a:pathLst>
              <a:path h="9968861" w="8441713">
                <a:moveTo>
                  <a:pt x="0" y="0"/>
                </a:moveTo>
                <a:lnTo>
                  <a:pt x="8441713" y="0"/>
                </a:lnTo>
                <a:lnTo>
                  <a:pt x="8441713" y="9968861"/>
                </a:lnTo>
                <a:lnTo>
                  <a:pt x="0" y="996886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3274" r="0" b="-6049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455777" y="148627"/>
            <a:ext cx="9647408" cy="88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1"/>
              </a:lnSpc>
            </a:pPr>
            <a:r>
              <a:rPr lang="en-US" sz="7245">
                <a:solidFill>
                  <a:srgbClr val="2A481D"/>
                </a:solidFill>
                <a:latin typeface="TT Berlinerins"/>
              </a:rPr>
              <a:t>struktur database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A1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32878" y="46707"/>
            <a:ext cx="10501261" cy="2218391"/>
          </a:xfrm>
          <a:custGeom>
            <a:avLst/>
            <a:gdLst/>
            <a:ahLst/>
            <a:cxnLst/>
            <a:rect r="r" b="b" t="t" l="l"/>
            <a:pathLst>
              <a:path h="2218391" w="10501261">
                <a:moveTo>
                  <a:pt x="0" y="0"/>
                </a:moveTo>
                <a:lnTo>
                  <a:pt x="10501261" y="0"/>
                </a:lnTo>
                <a:lnTo>
                  <a:pt x="10501261" y="2218391"/>
                </a:lnTo>
                <a:lnTo>
                  <a:pt x="0" y="2218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3974687">
            <a:off x="16079943" y="1146261"/>
            <a:ext cx="2294637" cy="1307943"/>
          </a:xfrm>
          <a:custGeom>
            <a:avLst/>
            <a:gdLst/>
            <a:ahLst/>
            <a:cxnLst/>
            <a:rect r="r" b="b" t="t" l="l"/>
            <a:pathLst>
              <a:path h="1307943" w="2294637">
                <a:moveTo>
                  <a:pt x="2294638" y="0"/>
                </a:moveTo>
                <a:lnTo>
                  <a:pt x="0" y="0"/>
                </a:lnTo>
                <a:lnTo>
                  <a:pt x="0" y="1307943"/>
                </a:lnTo>
                <a:lnTo>
                  <a:pt x="2294638" y="1307943"/>
                </a:lnTo>
                <a:lnTo>
                  <a:pt x="229463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5383">
            <a:off x="956866" y="2342251"/>
            <a:ext cx="916195" cy="1543065"/>
          </a:xfrm>
          <a:custGeom>
            <a:avLst/>
            <a:gdLst/>
            <a:ahLst/>
            <a:cxnLst/>
            <a:rect r="r" b="b" t="t" l="l"/>
            <a:pathLst>
              <a:path h="1543065" w="916195">
                <a:moveTo>
                  <a:pt x="0" y="0"/>
                </a:moveTo>
                <a:lnTo>
                  <a:pt x="916195" y="0"/>
                </a:lnTo>
                <a:lnTo>
                  <a:pt x="916195" y="1543066"/>
                </a:lnTo>
                <a:lnTo>
                  <a:pt x="0" y="15430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17542">
            <a:off x="9402011" y="3379225"/>
            <a:ext cx="2172410" cy="789967"/>
          </a:xfrm>
          <a:custGeom>
            <a:avLst/>
            <a:gdLst/>
            <a:ahLst/>
            <a:cxnLst/>
            <a:rect r="r" b="b" t="t" l="l"/>
            <a:pathLst>
              <a:path h="789967" w="2172410">
                <a:moveTo>
                  <a:pt x="0" y="0"/>
                </a:moveTo>
                <a:lnTo>
                  <a:pt x="2172410" y="0"/>
                </a:lnTo>
                <a:lnTo>
                  <a:pt x="2172410" y="789967"/>
                </a:lnTo>
                <a:lnTo>
                  <a:pt x="0" y="7899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53914" y="2265098"/>
            <a:ext cx="13232590" cy="7499766"/>
          </a:xfrm>
          <a:custGeom>
            <a:avLst/>
            <a:gdLst/>
            <a:ahLst/>
            <a:cxnLst/>
            <a:rect r="r" b="b" t="t" l="l"/>
            <a:pathLst>
              <a:path h="7499766" w="13232590">
                <a:moveTo>
                  <a:pt x="0" y="0"/>
                </a:moveTo>
                <a:lnTo>
                  <a:pt x="13232590" y="0"/>
                </a:lnTo>
                <a:lnTo>
                  <a:pt x="13232590" y="7499766"/>
                </a:lnTo>
                <a:lnTo>
                  <a:pt x="0" y="74997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76" t="0" r="-276" b="-736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16244" y="752472"/>
            <a:ext cx="11317895" cy="104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0"/>
              </a:lnSpc>
            </a:pPr>
            <a:r>
              <a:rPr lang="en-US" sz="8500">
                <a:solidFill>
                  <a:srgbClr val="F8EACD"/>
                </a:solidFill>
                <a:latin typeface="TT Berlinerins"/>
              </a:rPr>
              <a:t>struktur database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26294" y="2369873"/>
            <a:ext cx="1591518" cy="48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1"/>
              </a:lnSpc>
            </a:pPr>
            <a:r>
              <a:rPr lang="en-US" sz="3901">
                <a:solidFill>
                  <a:srgbClr val="2A481D"/>
                </a:solidFill>
                <a:latin typeface="TT Berlinerins"/>
              </a:rPr>
              <a:t>pesanan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06223" y="2369873"/>
            <a:ext cx="1591518" cy="48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1"/>
              </a:lnSpc>
            </a:pPr>
            <a:r>
              <a:rPr lang="en-US" sz="3901">
                <a:solidFill>
                  <a:srgbClr val="2A481D"/>
                </a:solidFill>
                <a:latin typeface="TT Berlinerins"/>
              </a:rPr>
              <a:t>menu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26294" y="6758428"/>
            <a:ext cx="1591518" cy="48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1"/>
              </a:lnSpc>
            </a:pPr>
            <a:r>
              <a:rPr lang="en-US" sz="3901">
                <a:solidFill>
                  <a:srgbClr val="2A481D"/>
                </a:solidFill>
                <a:latin typeface="TT Berlinerins"/>
              </a:rPr>
              <a:t>seller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06223" y="6758428"/>
            <a:ext cx="1591518" cy="48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1"/>
              </a:lnSpc>
            </a:pPr>
            <a:r>
              <a:rPr lang="en-US" sz="3901">
                <a:solidFill>
                  <a:srgbClr val="2A481D"/>
                </a:solidFill>
                <a:latin typeface="TT Berlinerins"/>
              </a:rPr>
              <a:t>kantin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A1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8328334">
            <a:off x="10601765" y="5705258"/>
            <a:ext cx="9077798" cy="9713598"/>
          </a:xfrm>
          <a:custGeom>
            <a:avLst/>
            <a:gdLst/>
            <a:ahLst/>
            <a:cxnLst/>
            <a:rect r="r" b="b" t="t" l="l"/>
            <a:pathLst>
              <a:path h="9713598" w="9077798">
                <a:moveTo>
                  <a:pt x="9077799" y="9713598"/>
                </a:moveTo>
                <a:lnTo>
                  <a:pt x="0" y="9713598"/>
                </a:lnTo>
                <a:lnTo>
                  <a:pt x="0" y="0"/>
                </a:lnTo>
                <a:lnTo>
                  <a:pt x="9077799" y="0"/>
                </a:lnTo>
                <a:lnTo>
                  <a:pt x="9077799" y="971359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89149" y="-2445634"/>
            <a:ext cx="8335097" cy="5522002"/>
          </a:xfrm>
          <a:custGeom>
            <a:avLst/>
            <a:gdLst/>
            <a:ahLst/>
            <a:cxnLst/>
            <a:rect r="r" b="b" t="t" l="l"/>
            <a:pathLst>
              <a:path h="5522002" w="8335097">
                <a:moveTo>
                  <a:pt x="0" y="0"/>
                </a:moveTo>
                <a:lnTo>
                  <a:pt x="8335098" y="0"/>
                </a:lnTo>
                <a:lnTo>
                  <a:pt x="8335098" y="5522002"/>
                </a:lnTo>
                <a:lnTo>
                  <a:pt x="0" y="5522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892131">
            <a:off x="8596849" y="-2455975"/>
            <a:ext cx="4738097" cy="4729482"/>
          </a:xfrm>
          <a:custGeom>
            <a:avLst/>
            <a:gdLst/>
            <a:ahLst/>
            <a:cxnLst/>
            <a:rect r="r" b="b" t="t" l="l"/>
            <a:pathLst>
              <a:path h="4729482" w="4738097">
                <a:moveTo>
                  <a:pt x="0" y="0"/>
                </a:moveTo>
                <a:lnTo>
                  <a:pt x="4738097" y="0"/>
                </a:lnTo>
                <a:lnTo>
                  <a:pt x="4738097" y="4729482"/>
                </a:lnTo>
                <a:lnTo>
                  <a:pt x="0" y="47294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824636">
            <a:off x="16317187" y="455123"/>
            <a:ext cx="2250721" cy="5242489"/>
          </a:xfrm>
          <a:custGeom>
            <a:avLst/>
            <a:gdLst/>
            <a:ahLst/>
            <a:cxnLst/>
            <a:rect r="r" b="b" t="t" l="l"/>
            <a:pathLst>
              <a:path h="5242489" w="2250721">
                <a:moveTo>
                  <a:pt x="0" y="0"/>
                </a:moveTo>
                <a:lnTo>
                  <a:pt x="2250721" y="0"/>
                </a:lnTo>
                <a:lnTo>
                  <a:pt x="2250721" y="5242489"/>
                </a:lnTo>
                <a:lnTo>
                  <a:pt x="0" y="52424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17678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713700">
            <a:off x="15536335" y="7145573"/>
            <a:ext cx="3812425" cy="3472773"/>
          </a:xfrm>
          <a:custGeom>
            <a:avLst/>
            <a:gdLst/>
            <a:ahLst/>
            <a:cxnLst/>
            <a:rect r="r" b="b" t="t" l="l"/>
            <a:pathLst>
              <a:path h="3472773" w="3812425">
                <a:moveTo>
                  <a:pt x="0" y="0"/>
                </a:moveTo>
                <a:lnTo>
                  <a:pt x="3812425" y="0"/>
                </a:lnTo>
                <a:lnTo>
                  <a:pt x="3812425" y="3472773"/>
                </a:lnTo>
                <a:lnTo>
                  <a:pt x="0" y="3472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15073">
            <a:off x="932545" y="-657062"/>
            <a:ext cx="6529759" cy="9772225"/>
          </a:xfrm>
          <a:custGeom>
            <a:avLst/>
            <a:gdLst/>
            <a:ahLst/>
            <a:cxnLst/>
            <a:rect r="r" b="b" t="t" l="l"/>
            <a:pathLst>
              <a:path h="9772225" w="6529759">
                <a:moveTo>
                  <a:pt x="0" y="0"/>
                </a:moveTo>
                <a:lnTo>
                  <a:pt x="6529759" y="0"/>
                </a:lnTo>
                <a:lnTo>
                  <a:pt x="6529759" y="9772226"/>
                </a:lnTo>
                <a:lnTo>
                  <a:pt x="0" y="97722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03108">
            <a:off x="3078161" y="7565076"/>
            <a:ext cx="2410317" cy="398798"/>
          </a:xfrm>
          <a:custGeom>
            <a:avLst/>
            <a:gdLst/>
            <a:ahLst/>
            <a:cxnLst/>
            <a:rect r="r" b="b" t="t" l="l"/>
            <a:pathLst>
              <a:path h="398798" w="2410317">
                <a:moveTo>
                  <a:pt x="0" y="0"/>
                </a:moveTo>
                <a:lnTo>
                  <a:pt x="2410317" y="0"/>
                </a:lnTo>
                <a:lnTo>
                  <a:pt x="2410317" y="398798"/>
                </a:lnTo>
                <a:lnTo>
                  <a:pt x="0" y="39879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65507" y="3628136"/>
            <a:ext cx="5775158" cy="4114800"/>
          </a:xfrm>
          <a:custGeom>
            <a:avLst/>
            <a:gdLst/>
            <a:ahLst/>
            <a:cxnLst/>
            <a:rect r="r" b="b" t="t" l="l"/>
            <a:pathLst>
              <a:path h="4114800" w="5775158">
                <a:moveTo>
                  <a:pt x="0" y="0"/>
                </a:moveTo>
                <a:lnTo>
                  <a:pt x="5775158" y="0"/>
                </a:lnTo>
                <a:lnTo>
                  <a:pt x="57751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203108">
            <a:off x="1057463" y="4816638"/>
            <a:ext cx="6348983" cy="2020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3"/>
              </a:lnSpc>
            </a:pPr>
            <a:r>
              <a:rPr lang="en-US" sz="8504">
                <a:solidFill>
                  <a:srgbClr val="F8EACD"/>
                </a:solidFill>
                <a:latin typeface="TT Berlinerins"/>
              </a:rPr>
              <a:t>desain antarmuka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6C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621298"/>
            <a:ext cx="4679048" cy="9258300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273" r="0" b="-1273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858526" y="583350"/>
            <a:ext cx="4570947" cy="9044405"/>
            <a:chOff x="0" y="0"/>
            <a:chExt cx="2620010" cy="51841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273" r="0" b="-1273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2688353" y="621298"/>
            <a:ext cx="4570947" cy="9044405"/>
            <a:chOff x="0" y="0"/>
            <a:chExt cx="2620010" cy="51841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273" r="0" b="-1273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6C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803582" y="514350"/>
            <a:ext cx="4679048" cy="9258300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273" r="0" b="-1273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832219" y="621298"/>
            <a:ext cx="4570947" cy="9044405"/>
            <a:chOff x="0" y="0"/>
            <a:chExt cx="2620010" cy="51841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273" r="0" b="-1273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A1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8328334">
            <a:off x="10601765" y="5705258"/>
            <a:ext cx="9077798" cy="9713598"/>
          </a:xfrm>
          <a:custGeom>
            <a:avLst/>
            <a:gdLst/>
            <a:ahLst/>
            <a:cxnLst/>
            <a:rect r="r" b="b" t="t" l="l"/>
            <a:pathLst>
              <a:path h="9713598" w="9077798">
                <a:moveTo>
                  <a:pt x="9077799" y="9713598"/>
                </a:moveTo>
                <a:lnTo>
                  <a:pt x="0" y="9713598"/>
                </a:lnTo>
                <a:lnTo>
                  <a:pt x="0" y="0"/>
                </a:lnTo>
                <a:lnTo>
                  <a:pt x="9077799" y="0"/>
                </a:lnTo>
                <a:lnTo>
                  <a:pt x="9077799" y="971359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89149" y="-2445634"/>
            <a:ext cx="8335097" cy="5522002"/>
          </a:xfrm>
          <a:custGeom>
            <a:avLst/>
            <a:gdLst/>
            <a:ahLst/>
            <a:cxnLst/>
            <a:rect r="r" b="b" t="t" l="l"/>
            <a:pathLst>
              <a:path h="5522002" w="8335097">
                <a:moveTo>
                  <a:pt x="0" y="0"/>
                </a:moveTo>
                <a:lnTo>
                  <a:pt x="8335098" y="0"/>
                </a:lnTo>
                <a:lnTo>
                  <a:pt x="8335098" y="5522002"/>
                </a:lnTo>
                <a:lnTo>
                  <a:pt x="0" y="5522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892131">
            <a:off x="8596849" y="-2455975"/>
            <a:ext cx="4738097" cy="4729482"/>
          </a:xfrm>
          <a:custGeom>
            <a:avLst/>
            <a:gdLst/>
            <a:ahLst/>
            <a:cxnLst/>
            <a:rect r="r" b="b" t="t" l="l"/>
            <a:pathLst>
              <a:path h="4729482" w="4738097">
                <a:moveTo>
                  <a:pt x="0" y="0"/>
                </a:moveTo>
                <a:lnTo>
                  <a:pt x="4738097" y="0"/>
                </a:lnTo>
                <a:lnTo>
                  <a:pt x="4738097" y="4729482"/>
                </a:lnTo>
                <a:lnTo>
                  <a:pt x="0" y="47294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824636">
            <a:off x="16317187" y="455123"/>
            <a:ext cx="2250721" cy="5242489"/>
          </a:xfrm>
          <a:custGeom>
            <a:avLst/>
            <a:gdLst/>
            <a:ahLst/>
            <a:cxnLst/>
            <a:rect r="r" b="b" t="t" l="l"/>
            <a:pathLst>
              <a:path h="5242489" w="2250721">
                <a:moveTo>
                  <a:pt x="0" y="0"/>
                </a:moveTo>
                <a:lnTo>
                  <a:pt x="2250721" y="0"/>
                </a:lnTo>
                <a:lnTo>
                  <a:pt x="2250721" y="5242489"/>
                </a:lnTo>
                <a:lnTo>
                  <a:pt x="0" y="52424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17678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713700">
            <a:off x="15536335" y="7145573"/>
            <a:ext cx="3812425" cy="3472773"/>
          </a:xfrm>
          <a:custGeom>
            <a:avLst/>
            <a:gdLst/>
            <a:ahLst/>
            <a:cxnLst/>
            <a:rect r="r" b="b" t="t" l="l"/>
            <a:pathLst>
              <a:path h="3472773" w="3812425">
                <a:moveTo>
                  <a:pt x="0" y="0"/>
                </a:moveTo>
                <a:lnTo>
                  <a:pt x="3812425" y="0"/>
                </a:lnTo>
                <a:lnTo>
                  <a:pt x="3812425" y="3472773"/>
                </a:lnTo>
                <a:lnTo>
                  <a:pt x="0" y="3472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15073">
            <a:off x="932545" y="-657062"/>
            <a:ext cx="6529759" cy="9772225"/>
          </a:xfrm>
          <a:custGeom>
            <a:avLst/>
            <a:gdLst/>
            <a:ahLst/>
            <a:cxnLst/>
            <a:rect r="r" b="b" t="t" l="l"/>
            <a:pathLst>
              <a:path h="9772225" w="6529759">
                <a:moveTo>
                  <a:pt x="0" y="0"/>
                </a:moveTo>
                <a:lnTo>
                  <a:pt x="6529759" y="0"/>
                </a:lnTo>
                <a:lnTo>
                  <a:pt x="6529759" y="9772226"/>
                </a:lnTo>
                <a:lnTo>
                  <a:pt x="0" y="97722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03108">
            <a:off x="3078161" y="7565076"/>
            <a:ext cx="2410317" cy="398798"/>
          </a:xfrm>
          <a:custGeom>
            <a:avLst/>
            <a:gdLst/>
            <a:ahLst/>
            <a:cxnLst/>
            <a:rect r="r" b="b" t="t" l="l"/>
            <a:pathLst>
              <a:path h="398798" w="2410317">
                <a:moveTo>
                  <a:pt x="0" y="0"/>
                </a:moveTo>
                <a:lnTo>
                  <a:pt x="2410317" y="0"/>
                </a:lnTo>
                <a:lnTo>
                  <a:pt x="2410317" y="398798"/>
                </a:lnTo>
                <a:lnTo>
                  <a:pt x="0" y="39879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203108">
            <a:off x="1057463" y="4816638"/>
            <a:ext cx="6348983" cy="2020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3"/>
              </a:lnSpc>
            </a:pPr>
            <a:r>
              <a:rPr lang="en-US" sz="8504">
                <a:solidFill>
                  <a:srgbClr val="F8EACD"/>
                </a:solidFill>
                <a:latin typeface="TT Berlinerins"/>
              </a:rPr>
              <a:t>ada </a:t>
            </a:r>
          </a:p>
          <a:p>
            <a:pPr algn="ctr">
              <a:lnSpc>
                <a:spcPts val="7653"/>
              </a:lnSpc>
            </a:pPr>
            <a:r>
              <a:rPr lang="en-US" sz="8504">
                <a:solidFill>
                  <a:srgbClr val="F8EACD"/>
                </a:solidFill>
                <a:latin typeface="TT Berlinerins"/>
              </a:rPr>
              <a:t>pertanyaan?</a:t>
            </a:r>
          </a:p>
        </p:txBody>
      </p:sp>
      <p:sp>
        <p:nvSpPr>
          <p:cNvPr name="TextBox 10" id="10"/>
          <p:cNvSpPr txBox="true"/>
          <p:nvPr/>
        </p:nvSpPr>
        <p:spPr>
          <a:xfrm rot="-203108">
            <a:off x="8578625" y="4490340"/>
            <a:ext cx="8474406" cy="1406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15"/>
              </a:lnSpc>
            </a:pPr>
            <a:r>
              <a:rPr lang="en-US" sz="11350">
                <a:solidFill>
                  <a:srgbClr val="F8EACD"/>
                </a:solidFill>
                <a:latin typeface="TT Berlinerins"/>
              </a:rPr>
              <a:t>terimakasih!!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48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21127" y="3172899"/>
            <a:ext cx="1032850" cy="5987539"/>
          </a:xfrm>
          <a:custGeom>
            <a:avLst/>
            <a:gdLst/>
            <a:ahLst/>
            <a:cxnLst/>
            <a:rect r="r" b="b" t="t" l="l"/>
            <a:pathLst>
              <a:path h="5987539" w="1032850">
                <a:moveTo>
                  <a:pt x="0" y="0"/>
                </a:moveTo>
                <a:lnTo>
                  <a:pt x="1032850" y="0"/>
                </a:lnTo>
                <a:lnTo>
                  <a:pt x="1032850" y="5987539"/>
                </a:lnTo>
                <a:lnTo>
                  <a:pt x="0" y="5987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2722988" y="3263049"/>
            <a:ext cx="1032850" cy="5987539"/>
          </a:xfrm>
          <a:custGeom>
            <a:avLst/>
            <a:gdLst/>
            <a:ahLst/>
            <a:cxnLst/>
            <a:rect r="r" b="b" t="t" l="l"/>
            <a:pathLst>
              <a:path h="5987539" w="1032850">
                <a:moveTo>
                  <a:pt x="1032850" y="5987539"/>
                </a:moveTo>
                <a:lnTo>
                  <a:pt x="0" y="5987539"/>
                </a:lnTo>
                <a:lnTo>
                  <a:pt x="0" y="0"/>
                </a:lnTo>
                <a:lnTo>
                  <a:pt x="1032850" y="0"/>
                </a:lnTo>
                <a:lnTo>
                  <a:pt x="1032850" y="598753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47119" y="1508785"/>
            <a:ext cx="9478658" cy="1958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3"/>
              </a:lnSpc>
            </a:pPr>
            <a:r>
              <a:rPr lang="en-US" sz="10515">
                <a:solidFill>
                  <a:srgbClr val="F8EACD"/>
                </a:solidFill>
                <a:latin typeface="TT Berlinerins"/>
              </a:rPr>
              <a:t>ANGGOTA KELOMPOK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89144" y="3405924"/>
            <a:ext cx="12468321" cy="5664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62434" indent="-531217" lvl="1">
              <a:lnSpc>
                <a:spcPts val="4428"/>
              </a:lnSpc>
              <a:buFont typeface="Arial"/>
              <a:buChar char="•"/>
            </a:pPr>
            <a:r>
              <a:rPr lang="en-US" sz="4920">
                <a:solidFill>
                  <a:srgbClr val="F8EACD"/>
                </a:solidFill>
                <a:latin typeface="Pragmatica Condensed"/>
              </a:rPr>
              <a:t>Ripan Laksmana Putra (3337230037)</a:t>
            </a:r>
          </a:p>
          <a:p>
            <a:pPr marL="1062434" indent="-531217" lvl="1">
              <a:lnSpc>
                <a:spcPts val="4428"/>
              </a:lnSpc>
              <a:buFont typeface="Arial"/>
              <a:buChar char="•"/>
            </a:pPr>
            <a:r>
              <a:rPr lang="en-US" sz="4920">
                <a:solidFill>
                  <a:srgbClr val="F8EACD"/>
                </a:solidFill>
                <a:latin typeface="Pragmatica Condensed"/>
              </a:rPr>
              <a:t>Guna Fatala (3337230065)</a:t>
            </a:r>
          </a:p>
          <a:p>
            <a:pPr marL="1062434" indent="-531217" lvl="1">
              <a:lnSpc>
                <a:spcPts val="4428"/>
              </a:lnSpc>
              <a:buFont typeface="Arial"/>
              <a:buChar char="•"/>
            </a:pPr>
            <a:r>
              <a:rPr lang="en-US" sz="4920">
                <a:solidFill>
                  <a:srgbClr val="F8EACD"/>
                </a:solidFill>
                <a:latin typeface="Pragmatica Condensed"/>
              </a:rPr>
              <a:t>Ilham Maulana (3337230023)</a:t>
            </a:r>
          </a:p>
          <a:p>
            <a:pPr marL="1062434" indent="-531217" lvl="1">
              <a:lnSpc>
                <a:spcPts val="4428"/>
              </a:lnSpc>
              <a:buFont typeface="Arial"/>
              <a:buChar char="•"/>
            </a:pPr>
            <a:r>
              <a:rPr lang="en-US" sz="4920">
                <a:solidFill>
                  <a:srgbClr val="F8EACD"/>
                </a:solidFill>
                <a:latin typeface="Pragmatica Condensed"/>
              </a:rPr>
              <a:t>Muhamad Andi Setyarahman (3337230018)</a:t>
            </a:r>
          </a:p>
          <a:p>
            <a:pPr marL="1062434" indent="-531217" lvl="1">
              <a:lnSpc>
                <a:spcPts val="4428"/>
              </a:lnSpc>
              <a:buFont typeface="Arial"/>
              <a:buChar char="•"/>
            </a:pPr>
            <a:r>
              <a:rPr lang="en-US" sz="4920">
                <a:solidFill>
                  <a:srgbClr val="F8EACD"/>
                </a:solidFill>
                <a:latin typeface="Pragmatica Condensed"/>
              </a:rPr>
              <a:t>Abdulhadi Muntashir (3337230041)</a:t>
            </a:r>
          </a:p>
          <a:p>
            <a:pPr marL="1062434" indent="-531217" lvl="1">
              <a:lnSpc>
                <a:spcPts val="4428"/>
              </a:lnSpc>
              <a:buFont typeface="Arial"/>
              <a:buChar char="•"/>
            </a:pPr>
            <a:r>
              <a:rPr lang="en-US" sz="4920">
                <a:solidFill>
                  <a:srgbClr val="F8EACD"/>
                </a:solidFill>
                <a:latin typeface="Pragmatica Condensed"/>
              </a:rPr>
              <a:t>M. Faiz Bintang Pratama (3337230040)</a:t>
            </a:r>
          </a:p>
          <a:p>
            <a:pPr marL="1062434" indent="-531217" lvl="1">
              <a:lnSpc>
                <a:spcPts val="4428"/>
              </a:lnSpc>
              <a:buFont typeface="Arial"/>
              <a:buChar char="•"/>
            </a:pPr>
            <a:r>
              <a:rPr lang="en-US" sz="4920">
                <a:solidFill>
                  <a:srgbClr val="F8EACD"/>
                </a:solidFill>
                <a:latin typeface="Pragmatica Condensed"/>
              </a:rPr>
              <a:t>Aura Salsa Azzahra (3337230044)</a:t>
            </a:r>
          </a:p>
          <a:p>
            <a:pPr marL="1062434" indent="-531217" lvl="1">
              <a:lnSpc>
                <a:spcPts val="4428"/>
              </a:lnSpc>
              <a:buFont typeface="Arial"/>
              <a:buChar char="•"/>
            </a:pPr>
            <a:r>
              <a:rPr lang="en-US" sz="4920">
                <a:solidFill>
                  <a:srgbClr val="F8EACD"/>
                </a:solidFill>
                <a:latin typeface="Pragmatica Condensed"/>
              </a:rPr>
              <a:t>Zahra Ismaya (3337230007) </a:t>
            </a:r>
          </a:p>
          <a:p>
            <a:pPr marL="1062434" indent="-531217" lvl="1">
              <a:lnSpc>
                <a:spcPts val="4428"/>
              </a:lnSpc>
              <a:buFont typeface="Arial"/>
              <a:buChar char="•"/>
            </a:pPr>
            <a:r>
              <a:rPr lang="en-US" sz="4920">
                <a:solidFill>
                  <a:srgbClr val="F8EACD"/>
                </a:solidFill>
                <a:latin typeface="Pragmatica Condensed"/>
              </a:rPr>
              <a:t>Grace Tabitha Simanungkalit (3337230077)</a:t>
            </a:r>
          </a:p>
          <a:p>
            <a:pPr marL="1062434" indent="-531217" lvl="1">
              <a:lnSpc>
                <a:spcPts val="4428"/>
              </a:lnSpc>
              <a:buFont typeface="Arial"/>
              <a:buChar char="•"/>
            </a:pPr>
            <a:r>
              <a:rPr lang="en-US" sz="4920">
                <a:solidFill>
                  <a:srgbClr val="F8EACD"/>
                </a:solidFill>
                <a:latin typeface="Pragmatica Condensed"/>
              </a:rPr>
              <a:t>Azzahra Fitri Ramadhanti (3337230056)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811528">
            <a:off x="124289" y="5269460"/>
            <a:ext cx="2629505" cy="956184"/>
          </a:xfrm>
          <a:custGeom>
            <a:avLst/>
            <a:gdLst/>
            <a:ahLst/>
            <a:cxnLst/>
            <a:rect r="r" b="b" t="t" l="l"/>
            <a:pathLst>
              <a:path h="956184" w="2629505">
                <a:moveTo>
                  <a:pt x="0" y="0"/>
                </a:moveTo>
                <a:lnTo>
                  <a:pt x="2629504" y="0"/>
                </a:lnTo>
                <a:lnTo>
                  <a:pt x="2629504" y="956184"/>
                </a:lnTo>
                <a:lnTo>
                  <a:pt x="0" y="956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185928">
            <a:off x="15401695" y="4138228"/>
            <a:ext cx="2629505" cy="956184"/>
          </a:xfrm>
          <a:custGeom>
            <a:avLst/>
            <a:gdLst/>
            <a:ahLst/>
            <a:cxnLst/>
            <a:rect r="r" b="b" t="t" l="l"/>
            <a:pathLst>
              <a:path h="956184" w="2629505">
                <a:moveTo>
                  <a:pt x="0" y="0"/>
                </a:moveTo>
                <a:lnTo>
                  <a:pt x="2629505" y="0"/>
                </a:lnTo>
                <a:lnTo>
                  <a:pt x="2629505" y="956183"/>
                </a:lnTo>
                <a:lnTo>
                  <a:pt x="0" y="956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48179">
            <a:off x="16275520" y="997798"/>
            <a:ext cx="1212604" cy="1225979"/>
          </a:xfrm>
          <a:custGeom>
            <a:avLst/>
            <a:gdLst/>
            <a:ahLst/>
            <a:cxnLst/>
            <a:rect r="r" b="b" t="t" l="l"/>
            <a:pathLst>
              <a:path h="1225979" w="1212604">
                <a:moveTo>
                  <a:pt x="0" y="0"/>
                </a:moveTo>
                <a:lnTo>
                  <a:pt x="1212605" y="0"/>
                </a:lnTo>
                <a:lnTo>
                  <a:pt x="1212605" y="1225978"/>
                </a:lnTo>
                <a:lnTo>
                  <a:pt x="0" y="12259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48297">
            <a:off x="829645" y="8457298"/>
            <a:ext cx="1212604" cy="1225979"/>
          </a:xfrm>
          <a:custGeom>
            <a:avLst/>
            <a:gdLst/>
            <a:ahLst/>
            <a:cxnLst/>
            <a:rect r="r" b="b" t="t" l="l"/>
            <a:pathLst>
              <a:path h="1225979" w="1212604">
                <a:moveTo>
                  <a:pt x="0" y="0"/>
                </a:moveTo>
                <a:lnTo>
                  <a:pt x="1212604" y="0"/>
                </a:lnTo>
                <a:lnTo>
                  <a:pt x="1212604" y="1225979"/>
                </a:lnTo>
                <a:lnTo>
                  <a:pt x="0" y="12259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45961">
            <a:off x="818092" y="416780"/>
            <a:ext cx="2777468" cy="1791467"/>
          </a:xfrm>
          <a:custGeom>
            <a:avLst/>
            <a:gdLst/>
            <a:ahLst/>
            <a:cxnLst/>
            <a:rect r="r" b="b" t="t" l="l"/>
            <a:pathLst>
              <a:path h="1791467" w="2777468">
                <a:moveTo>
                  <a:pt x="0" y="0"/>
                </a:moveTo>
                <a:lnTo>
                  <a:pt x="2777468" y="0"/>
                </a:lnTo>
                <a:lnTo>
                  <a:pt x="2777468" y="1791467"/>
                </a:lnTo>
                <a:lnTo>
                  <a:pt x="0" y="1791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767949">
            <a:off x="16010095" y="7377136"/>
            <a:ext cx="1743455" cy="2499577"/>
          </a:xfrm>
          <a:custGeom>
            <a:avLst/>
            <a:gdLst/>
            <a:ahLst/>
            <a:cxnLst/>
            <a:rect r="r" b="b" t="t" l="l"/>
            <a:pathLst>
              <a:path h="2499577" w="1743455">
                <a:moveTo>
                  <a:pt x="0" y="0"/>
                </a:moveTo>
                <a:lnTo>
                  <a:pt x="1743455" y="0"/>
                </a:lnTo>
                <a:lnTo>
                  <a:pt x="1743455" y="2499577"/>
                </a:lnTo>
                <a:lnTo>
                  <a:pt x="0" y="24995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7667530" y="9353550"/>
            <a:ext cx="2687257" cy="293155"/>
          </a:xfrm>
          <a:custGeom>
            <a:avLst/>
            <a:gdLst/>
            <a:ahLst/>
            <a:cxnLst/>
            <a:rect r="r" b="b" t="t" l="l"/>
            <a:pathLst>
              <a:path h="293155" w="2687257">
                <a:moveTo>
                  <a:pt x="0" y="0"/>
                </a:moveTo>
                <a:lnTo>
                  <a:pt x="2687257" y="0"/>
                </a:lnTo>
                <a:lnTo>
                  <a:pt x="2687257" y="293155"/>
                </a:lnTo>
                <a:lnTo>
                  <a:pt x="0" y="2931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67530" y="588188"/>
            <a:ext cx="2687257" cy="293155"/>
          </a:xfrm>
          <a:custGeom>
            <a:avLst/>
            <a:gdLst/>
            <a:ahLst/>
            <a:cxnLst/>
            <a:rect r="r" b="b" t="t" l="l"/>
            <a:pathLst>
              <a:path h="293155" w="2687257">
                <a:moveTo>
                  <a:pt x="0" y="0"/>
                </a:moveTo>
                <a:lnTo>
                  <a:pt x="2687257" y="0"/>
                </a:lnTo>
                <a:lnTo>
                  <a:pt x="2687257" y="293156"/>
                </a:lnTo>
                <a:lnTo>
                  <a:pt x="0" y="2931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162223" y="463303"/>
            <a:ext cx="9963554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9600">
                <a:solidFill>
                  <a:srgbClr val="A9B252"/>
                </a:solidFill>
                <a:latin typeface="TT Berlinerins"/>
              </a:rPr>
              <a:t>kelompok 5 {SQL}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C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89650">
            <a:off x="10373912" y="967896"/>
            <a:ext cx="7608621" cy="7608621"/>
          </a:xfrm>
          <a:custGeom>
            <a:avLst/>
            <a:gdLst/>
            <a:ahLst/>
            <a:cxnLst/>
            <a:rect r="r" b="b" t="t" l="l"/>
            <a:pathLst>
              <a:path h="7608621" w="7608621">
                <a:moveTo>
                  <a:pt x="0" y="0"/>
                </a:moveTo>
                <a:lnTo>
                  <a:pt x="7608621" y="0"/>
                </a:lnTo>
                <a:lnTo>
                  <a:pt x="7608621" y="7608621"/>
                </a:lnTo>
                <a:lnTo>
                  <a:pt x="0" y="7608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40576" y="4926964"/>
            <a:ext cx="3217437" cy="532340"/>
          </a:xfrm>
          <a:custGeom>
            <a:avLst/>
            <a:gdLst/>
            <a:ahLst/>
            <a:cxnLst/>
            <a:rect r="r" b="b" t="t" l="l"/>
            <a:pathLst>
              <a:path h="532340" w="3217437">
                <a:moveTo>
                  <a:pt x="0" y="0"/>
                </a:moveTo>
                <a:lnTo>
                  <a:pt x="3217437" y="0"/>
                </a:lnTo>
                <a:lnTo>
                  <a:pt x="3217437" y="532340"/>
                </a:lnTo>
                <a:lnTo>
                  <a:pt x="0" y="532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74507" y="2541568"/>
            <a:ext cx="4685711" cy="4711410"/>
          </a:xfrm>
          <a:custGeom>
            <a:avLst/>
            <a:gdLst/>
            <a:ahLst/>
            <a:cxnLst/>
            <a:rect r="r" b="b" t="t" l="l"/>
            <a:pathLst>
              <a:path h="4711410" w="4685711">
                <a:moveTo>
                  <a:pt x="0" y="0"/>
                </a:moveTo>
                <a:lnTo>
                  <a:pt x="4685711" y="0"/>
                </a:lnTo>
                <a:lnTo>
                  <a:pt x="4685711" y="4711410"/>
                </a:lnTo>
                <a:lnTo>
                  <a:pt x="0" y="4711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731744">
            <a:off x="13904348" y="7189208"/>
            <a:ext cx="4010276" cy="4138184"/>
          </a:xfrm>
          <a:custGeom>
            <a:avLst/>
            <a:gdLst/>
            <a:ahLst/>
            <a:cxnLst/>
            <a:rect r="r" b="b" t="t" l="l"/>
            <a:pathLst>
              <a:path h="4138184" w="4010276">
                <a:moveTo>
                  <a:pt x="0" y="0"/>
                </a:moveTo>
                <a:lnTo>
                  <a:pt x="4010276" y="0"/>
                </a:lnTo>
                <a:lnTo>
                  <a:pt x="4010276" y="4138184"/>
                </a:lnTo>
                <a:lnTo>
                  <a:pt x="0" y="41381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836238"/>
            <a:ext cx="4133299" cy="3765059"/>
          </a:xfrm>
          <a:custGeom>
            <a:avLst/>
            <a:gdLst/>
            <a:ahLst/>
            <a:cxnLst/>
            <a:rect r="r" b="b" t="t" l="l"/>
            <a:pathLst>
              <a:path h="3765059" w="4133299">
                <a:moveTo>
                  <a:pt x="0" y="0"/>
                </a:moveTo>
                <a:lnTo>
                  <a:pt x="4133299" y="0"/>
                </a:lnTo>
                <a:lnTo>
                  <a:pt x="4133299" y="3765059"/>
                </a:lnTo>
                <a:lnTo>
                  <a:pt x="0" y="37650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22282" y="1389004"/>
            <a:ext cx="7054026" cy="270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02"/>
              </a:lnSpc>
            </a:pPr>
            <a:r>
              <a:rPr lang="en-US" sz="11336">
                <a:solidFill>
                  <a:srgbClr val="2A481D"/>
                </a:solidFill>
                <a:latin typeface="TT Berlinerins"/>
              </a:rPr>
              <a:t>table of content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2282" y="6040496"/>
            <a:ext cx="4234923" cy="298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5D4C31"/>
                </a:solidFill>
                <a:latin typeface="Amiko"/>
              </a:rPr>
              <a:t>Latar Belakang</a:t>
            </a:r>
          </a:p>
          <a:p>
            <a:pPr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5D4C31"/>
                </a:solidFill>
                <a:latin typeface="Amiko"/>
              </a:rPr>
              <a:t>Tujuan</a:t>
            </a:r>
          </a:p>
          <a:p>
            <a:pPr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5D4C31"/>
                </a:solidFill>
                <a:latin typeface="Amiko"/>
              </a:rPr>
              <a:t>Target Pengguna</a:t>
            </a:r>
          </a:p>
          <a:p>
            <a:pPr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5D4C31"/>
                </a:solidFill>
                <a:latin typeface="Amiko"/>
              </a:rPr>
              <a:t>Struktur Database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57205" y="6040496"/>
            <a:ext cx="3775933" cy="374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5D4C31"/>
                </a:solidFill>
                <a:latin typeface="Amiko"/>
              </a:rPr>
              <a:t>Fitur-fitur</a:t>
            </a:r>
          </a:p>
          <a:p>
            <a:pPr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5D4C31"/>
                </a:solidFill>
                <a:latin typeface="Amiko"/>
              </a:rPr>
              <a:t>Algoritma &amp; Diagram Alur</a:t>
            </a:r>
          </a:p>
          <a:p>
            <a:pPr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5D4C31"/>
                </a:solidFill>
                <a:latin typeface="Amiko"/>
              </a:rPr>
              <a:t>Desain Antarmuka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A1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837">
            <a:off x="1194187" y="-48579"/>
            <a:ext cx="5868834" cy="8783106"/>
          </a:xfrm>
          <a:custGeom>
            <a:avLst/>
            <a:gdLst/>
            <a:ahLst/>
            <a:cxnLst/>
            <a:rect r="r" b="b" t="t" l="l"/>
            <a:pathLst>
              <a:path h="8783106" w="5868834">
                <a:moveTo>
                  <a:pt x="0" y="0"/>
                </a:moveTo>
                <a:lnTo>
                  <a:pt x="5868834" y="0"/>
                </a:lnTo>
                <a:lnTo>
                  <a:pt x="5868834" y="8783106"/>
                </a:lnTo>
                <a:lnTo>
                  <a:pt x="0" y="8783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8579762">
            <a:off x="11153001" y="5430201"/>
            <a:ext cx="9077798" cy="9713598"/>
          </a:xfrm>
          <a:custGeom>
            <a:avLst/>
            <a:gdLst/>
            <a:ahLst/>
            <a:cxnLst/>
            <a:rect r="r" b="b" t="t" l="l"/>
            <a:pathLst>
              <a:path h="9713598" w="9077798">
                <a:moveTo>
                  <a:pt x="9077798" y="9713598"/>
                </a:moveTo>
                <a:lnTo>
                  <a:pt x="0" y="9713598"/>
                </a:lnTo>
                <a:lnTo>
                  <a:pt x="0" y="0"/>
                </a:lnTo>
                <a:lnTo>
                  <a:pt x="9077798" y="0"/>
                </a:lnTo>
                <a:lnTo>
                  <a:pt x="9077798" y="971359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27284" y="1563045"/>
            <a:ext cx="2634905" cy="1893838"/>
          </a:xfrm>
          <a:custGeom>
            <a:avLst/>
            <a:gdLst/>
            <a:ahLst/>
            <a:cxnLst/>
            <a:rect r="r" b="b" t="t" l="l"/>
            <a:pathLst>
              <a:path h="1893838" w="2634905">
                <a:moveTo>
                  <a:pt x="0" y="0"/>
                </a:moveTo>
                <a:lnTo>
                  <a:pt x="2634905" y="0"/>
                </a:lnTo>
                <a:lnTo>
                  <a:pt x="2634905" y="1893838"/>
                </a:lnTo>
                <a:lnTo>
                  <a:pt x="0" y="1893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46570" y="4599246"/>
            <a:ext cx="3888991" cy="4074181"/>
          </a:xfrm>
          <a:custGeom>
            <a:avLst/>
            <a:gdLst/>
            <a:ahLst/>
            <a:cxnLst/>
            <a:rect r="r" b="b" t="t" l="l"/>
            <a:pathLst>
              <a:path h="4074181" w="3888991">
                <a:moveTo>
                  <a:pt x="0" y="0"/>
                </a:moveTo>
                <a:lnTo>
                  <a:pt x="3888991" y="0"/>
                </a:lnTo>
                <a:lnTo>
                  <a:pt x="3888991" y="4074181"/>
                </a:lnTo>
                <a:lnTo>
                  <a:pt x="0" y="40741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69443">
            <a:off x="14037048" y="-2514088"/>
            <a:ext cx="5495130" cy="5535387"/>
          </a:xfrm>
          <a:custGeom>
            <a:avLst/>
            <a:gdLst/>
            <a:ahLst/>
            <a:cxnLst/>
            <a:rect r="r" b="b" t="t" l="l"/>
            <a:pathLst>
              <a:path h="5535387" w="5495130">
                <a:moveTo>
                  <a:pt x="0" y="0"/>
                </a:moveTo>
                <a:lnTo>
                  <a:pt x="5495130" y="0"/>
                </a:lnTo>
                <a:lnTo>
                  <a:pt x="5495130" y="5535387"/>
                </a:lnTo>
                <a:lnTo>
                  <a:pt x="0" y="55353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41269">
            <a:off x="1437777" y="4864663"/>
            <a:ext cx="5437792" cy="1082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0"/>
              </a:lnSpc>
            </a:pPr>
            <a:r>
              <a:rPr lang="en-US" sz="9500">
                <a:solidFill>
                  <a:srgbClr val="99A146"/>
                </a:solidFill>
                <a:latin typeface="TT Berlinerins"/>
              </a:rPr>
              <a:t>latar</a:t>
            </a:r>
          </a:p>
        </p:txBody>
      </p:sp>
      <p:sp>
        <p:nvSpPr>
          <p:cNvPr name="TextBox 8" id="8"/>
          <p:cNvSpPr txBox="true"/>
          <p:nvPr/>
        </p:nvSpPr>
        <p:spPr>
          <a:xfrm rot="-241269">
            <a:off x="1496852" y="6001047"/>
            <a:ext cx="5472301" cy="1171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9500">
                <a:solidFill>
                  <a:srgbClr val="2A481D"/>
                </a:solidFill>
                <a:latin typeface="TT Berlinerins"/>
              </a:rPr>
              <a:t>belakang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16474" y="1239293"/>
            <a:ext cx="8030096" cy="852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8EACD"/>
                </a:solidFill>
                <a:latin typeface="Amiko"/>
              </a:rPr>
              <a:t>Pada lingkup yang lebih kecil seperti kantin, aplikasi pemesanan makanan jarang sekali ditemukan padahal hal tersebut dapat memudahkan proses yang ada pada kantin tersebut. Aplikasi e-Canteen merupakan inovasi yang dapat mempermudah layanan pada sebuah kantin dimana aplikasi ini mengambil uji lokasi di area kantin Fakultas Teknik UNTIRTA. Layanan utama yang ditawarkan oleh aplikasi e-Canteen adalah pengaksesan menu yang terdapat pada kantin serta pemesanan menu. Melalui aplikasi e-Canteen, pelanggan dapat memiliki akses terhadap menu yang ditawarkan dalam sebuah area kantin.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C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07916">
            <a:off x="-857513" y="7540131"/>
            <a:ext cx="3772427" cy="3436338"/>
          </a:xfrm>
          <a:custGeom>
            <a:avLst/>
            <a:gdLst/>
            <a:ahLst/>
            <a:cxnLst/>
            <a:rect r="r" b="b" t="t" l="l"/>
            <a:pathLst>
              <a:path h="3436338" w="3772427">
                <a:moveTo>
                  <a:pt x="0" y="0"/>
                </a:moveTo>
                <a:lnTo>
                  <a:pt x="3772426" y="0"/>
                </a:lnTo>
                <a:lnTo>
                  <a:pt x="3772426" y="3436338"/>
                </a:lnTo>
                <a:lnTo>
                  <a:pt x="0" y="3436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75980">
            <a:off x="14453665" y="-931995"/>
            <a:ext cx="3772427" cy="3436338"/>
          </a:xfrm>
          <a:custGeom>
            <a:avLst/>
            <a:gdLst/>
            <a:ahLst/>
            <a:cxnLst/>
            <a:rect r="r" b="b" t="t" l="l"/>
            <a:pathLst>
              <a:path h="3436338" w="3772427">
                <a:moveTo>
                  <a:pt x="0" y="0"/>
                </a:moveTo>
                <a:lnTo>
                  <a:pt x="3772426" y="0"/>
                </a:lnTo>
                <a:lnTo>
                  <a:pt x="3772426" y="3436337"/>
                </a:lnTo>
                <a:lnTo>
                  <a:pt x="0" y="3436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5774" y="4522953"/>
            <a:ext cx="3776969" cy="4206577"/>
          </a:xfrm>
          <a:custGeom>
            <a:avLst/>
            <a:gdLst/>
            <a:ahLst/>
            <a:cxnLst/>
            <a:rect r="r" b="b" t="t" l="l"/>
            <a:pathLst>
              <a:path h="4206577" w="3776969">
                <a:moveTo>
                  <a:pt x="0" y="0"/>
                </a:moveTo>
                <a:lnTo>
                  <a:pt x="3776970" y="0"/>
                </a:lnTo>
                <a:lnTo>
                  <a:pt x="3776970" y="4206577"/>
                </a:lnTo>
                <a:lnTo>
                  <a:pt x="0" y="42065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05736" y="5345741"/>
            <a:ext cx="3977707" cy="3679379"/>
          </a:xfrm>
          <a:custGeom>
            <a:avLst/>
            <a:gdLst/>
            <a:ahLst/>
            <a:cxnLst/>
            <a:rect r="r" b="b" t="t" l="l"/>
            <a:pathLst>
              <a:path h="3679379" w="3977707">
                <a:moveTo>
                  <a:pt x="0" y="0"/>
                </a:moveTo>
                <a:lnTo>
                  <a:pt x="3977707" y="0"/>
                </a:lnTo>
                <a:lnTo>
                  <a:pt x="3977707" y="3679379"/>
                </a:lnTo>
                <a:lnTo>
                  <a:pt x="0" y="3679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14240">
            <a:off x="13969492" y="6570605"/>
            <a:ext cx="4572496" cy="4564182"/>
          </a:xfrm>
          <a:custGeom>
            <a:avLst/>
            <a:gdLst/>
            <a:ahLst/>
            <a:cxnLst/>
            <a:rect r="r" b="b" t="t" l="l"/>
            <a:pathLst>
              <a:path h="4564182" w="4572496">
                <a:moveTo>
                  <a:pt x="0" y="0"/>
                </a:moveTo>
                <a:lnTo>
                  <a:pt x="4572496" y="0"/>
                </a:lnTo>
                <a:lnTo>
                  <a:pt x="4572496" y="4564182"/>
                </a:lnTo>
                <a:lnTo>
                  <a:pt x="0" y="45641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3228922" y="2580751"/>
            <a:ext cx="4201200" cy="3886110"/>
          </a:xfrm>
          <a:custGeom>
            <a:avLst/>
            <a:gdLst/>
            <a:ahLst/>
            <a:cxnLst/>
            <a:rect r="r" b="b" t="t" l="l"/>
            <a:pathLst>
              <a:path h="3886110" w="4201200">
                <a:moveTo>
                  <a:pt x="4201200" y="3886110"/>
                </a:moveTo>
                <a:lnTo>
                  <a:pt x="0" y="3886110"/>
                </a:lnTo>
                <a:lnTo>
                  <a:pt x="0" y="0"/>
                </a:lnTo>
                <a:lnTo>
                  <a:pt x="4201200" y="0"/>
                </a:lnTo>
                <a:lnTo>
                  <a:pt x="4201200" y="388611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9495478" y="4421516"/>
            <a:ext cx="3776969" cy="4206577"/>
          </a:xfrm>
          <a:custGeom>
            <a:avLst/>
            <a:gdLst/>
            <a:ahLst/>
            <a:cxnLst/>
            <a:rect r="r" b="b" t="t" l="l"/>
            <a:pathLst>
              <a:path h="4206577" w="3776969">
                <a:moveTo>
                  <a:pt x="3776969" y="4206577"/>
                </a:moveTo>
                <a:lnTo>
                  <a:pt x="0" y="4206577"/>
                </a:lnTo>
                <a:lnTo>
                  <a:pt x="0" y="0"/>
                </a:lnTo>
                <a:lnTo>
                  <a:pt x="3776969" y="0"/>
                </a:lnTo>
                <a:lnTo>
                  <a:pt x="3776969" y="4206577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94259" y="1765117"/>
            <a:ext cx="6886312" cy="1558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39"/>
              </a:lnSpc>
            </a:pPr>
            <a:r>
              <a:rPr lang="en-US" sz="12599">
                <a:solidFill>
                  <a:srgbClr val="2A481D"/>
                </a:solidFill>
                <a:latin typeface="TT Berlinerins"/>
              </a:rPr>
              <a:t>tujuan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44719" y="6089458"/>
            <a:ext cx="3188784" cy="2261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0"/>
              </a:lnSpc>
            </a:pPr>
            <a:r>
              <a:rPr lang="en-US" sz="3272">
                <a:solidFill>
                  <a:srgbClr val="F8EACD"/>
                </a:solidFill>
                <a:latin typeface="Amiko"/>
              </a:rPr>
              <a:t>Memudahkan proses pemesanan dari jarak jauh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76760" y="2648799"/>
            <a:ext cx="3383503" cy="3497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7"/>
              </a:lnSpc>
            </a:pPr>
            <a:r>
              <a:rPr lang="en-US" sz="2248">
                <a:solidFill>
                  <a:srgbClr val="F8EACD"/>
                </a:solidFill>
                <a:latin typeface="Amiko"/>
              </a:rPr>
              <a:t>Meningkatkan pelayanan dan kenyamanan kepada pengunjung kantin dan memudahkan pengelola kantin mendapatkan laporan transaksi setiap stan dengan lebih akurat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62828" y="5101155"/>
            <a:ext cx="3442269" cy="2993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3"/>
              </a:lnSpc>
            </a:pPr>
            <a:r>
              <a:rPr lang="en-US" sz="3438">
                <a:solidFill>
                  <a:srgbClr val="F8EACD"/>
                </a:solidFill>
                <a:latin typeface="Amiko"/>
              </a:rPr>
              <a:t>Menghemat waktu saat memesan makanan dan minuman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73332" y="5401871"/>
            <a:ext cx="2918054" cy="2467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7"/>
              </a:lnSpc>
            </a:pPr>
            <a:r>
              <a:rPr lang="en-US" sz="2883">
                <a:solidFill>
                  <a:srgbClr val="F8EACD"/>
                </a:solidFill>
                <a:latin typeface="Amiko"/>
              </a:rPr>
              <a:t>Mempermudah dalam kegiatan pembelian makanan dan minuman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C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29778" y="-215504"/>
            <a:ext cx="7178773" cy="7477888"/>
          </a:xfrm>
          <a:custGeom>
            <a:avLst/>
            <a:gdLst/>
            <a:ahLst/>
            <a:cxnLst/>
            <a:rect r="r" b="b" t="t" l="l"/>
            <a:pathLst>
              <a:path h="7477888" w="7178773">
                <a:moveTo>
                  <a:pt x="0" y="0"/>
                </a:moveTo>
                <a:lnTo>
                  <a:pt x="7178773" y="0"/>
                </a:lnTo>
                <a:lnTo>
                  <a:pt x="7178773" y="7477888"/>
                </a:lnTo>
                <a:lnTo>
                  <a:pt x="0" y="7477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92950" y="1123134"/>
            <a:ext cx="4452428" cy="4664449"/>
          </a:xfrm>
          <a:custGeom>
            <a:avLst/>
            <a:gdLst/>
            <a:ahLst/>
            <a:cxnLst/>
            <a:rect r="r" b="b" t="t" l="l"/>
            <a:pathLst>
              <a:path h="4664449" w="4452428">
                <a:moveTo>
                  <a:pt x="0" y="0"/>
                </a:moveTo>
                <a:lnTo>
                  <a:pt x="4452428" y="0"/>
                </a:lnTo>
                <a:lnTo>
                  <a:pt x="4452428" y="4664449"/>
                </a:lnTo>
                <a:lnTo>
                  <a:pt x="0" y="46644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801035">
            <a:off x="14455573" y="6713393"/>
            <a:ext cx="4540639" cy="4624725"/>
          </a:xfrm>
          <a:custGeom>
            <a:avLst/>
            <a:gdLst/>
            <a:ahLst/>
            <a:cxnLst/>
            <a:rect r="r" b="b" t="t" l="l"/>
            <a:pathLst>
              <a:path h="4624725" w="4540639">
                <a:moveTo>
                  <a:pt x="0" y="0"/>
                </a:moveTo>
                <a:lnTo>
                  <a:pt x="4540639" y="0"/>
                </a:lnTo>
                <a:lnTo>
                  <a:pt x="4540639" y="4624725"/>
                </a:lnTo>
                <a:lnTo>
                  <a:pt x="0" y="4624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370533">
            <a:off x="11274953" y="1141794"/>
            <a:ext cx="2172410" cy="789967"/>
          </a:xfrm>
          <a:custGeom>
            <a:avLst/>
            <a:gdLst/>
            <a:ahLst/>
            <a:cxnLst/>
            <a:rect r="r" b="b" t="t" l="l"/>
            <a:pathLst>
              <a:path h="789967" w="2172410">
                <a:moveTo>
                  <a:pt x="0" y="0"/>
                </a:moveTo>
                <a:lnTo>
                  <a:pt x="2172410" y="0"/>
                </a:lnTo>
                <a:lnTo>
                  <a:pt x="2172410" y="789967"/>
                </a:lnTo>
                <a:lnTo>
                  <a:pt x="0" y="7899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7820" y="4241143"/>
            <a:ext cx="4585213" cy="375154"/>
          </a:xfrm>
          <a:custGeom>
            <a:avLst/>
            <a:gdLst/>
            <a:ahLst/>
            <a:cxnLst/>
            <a:rect r="r" b="b" t="t" l="l"/>
            <a:pathLst>
              <a:path h="375154" w="4585213">
                <a:moveTo>
                  <a:pt x="0" y="0"/>
                </a:moveTo>
                <a:lnTo>
                  <a:pt x="4585212" y="0"/>
                </a:lnTo>
                <a:lnTo>
                  <a:pt x="4585212" y="375154"/>
                </a:lnTo>
                <a:lnTo>
                  <a:pt x="0" y="3751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71835" y="7162800"/>
            <a:ext cx="4119657" cy="4251053"/>
          </a:xfrm>
          <a:custGeom>
            <a:avLst/>
            <a:gdLst/>
            <a:ahLst/>
            <a:cxnLst/>
            <a:rect r="r" b="b" t="t" l="l"/>
            <a:pathLst>
              <a:path h="4251053" w="4119657">
                <a:moveTo>
                  <a:pt x="0" y="0"/>
                </a:moveTo>
                <a:lnTo>
                  <a:pt x="4119657" y="0"/>
                </a:lnTo>
                <a:lnTo>
                  <a:pt x="4119657" y="4251053"/>
                </a:lnTo>
                <a:lnTo>
                  <a:pt x="0" y="42510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87820" y="1894659"/>
            <a:ext cx="8633229" cy="1114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00"/>
              </a:lnSpc>
            </a:pPr>
            <a:r>
              <a:rPr lang="en-US" sz="9000">
                <a:solidFill>
                  <a:srgbClr val="2A481D"/>
                </a:solidFill>
                <a:latin typeface="TT Berlinerins"/>
              </a:rPr>
              <a:t>target pengguna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5420" y="5191125"/>
            <a:ext cx="9784016" cy="5848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63"/>
              </a:lnSpc>
            </a:pPr>
            <a:r>
              <a:rPr lang="en-US" sz="4759">
                <a:solidFill>
                  <a:srgbClr val="2A481D"/>
                </a:solidFill>
                <a:latin typeface="Amiko"/>
              </a:rPr>
              <a:t>Target pengguna dari pembuatan web mobile E-Canteen ini ditujukan untuk seluruh masyarakat di kawasan Fakultas Teknik UNTIRTA.</a:t>
            </a:r>
          </a:p>
          <a:p>
            <a:pPr>
              <a:lnSpc>
                <a:spcPts val="6663"/>
              </a:lnSpc>
            </a:pPr>
          </a:p>
          <a:p>
            <a:pPr>
              <a:lnSpc>
                <a:spcPts val="6663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48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76181" y="742950"/>
            <a:ext cx="10922427" cy="2307363"/>
          </a:xfrm>
          <a:custGeom>
            <a:avLst/>
            <a:gdLst/>
            <a:ahLst/>
            <a:cxnLst/>
            <a:rect r="r" b="b" t="t" l="l"/>
            <a:pathLst>
              <a:path h="2307363" w="10922427">
                <a:moveTo>
                  <a:pt x="0" y="0"/>
                </a:moveTo>
                <a:lnTo>
                  <a:pt x="10922427" y="0"/>
                </a:lnTo>
                <a:lnTo>
                  <a:pt x="10922427" y="2307363"/>
                </a:lnTo>
                <a:lnTo>
                  <a:pt x="0" y="2307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26553">
            <a:off x="2141564" y="3124131"/>
            <a:ext cx="1263928" cy="720439"/>
          </a:xfrm>
          <a:custGeom>
            <a:avLst/>
            <a:gdLst/>
            <a:ahLst/>
            <a:cxnLst/>
            <a:rect r="r" b="b" t="t" l="l"/>
            <a:pathLst>
              <a:path h="720439" w="1263928">
                <a:moveTo>
                  <a:pt x="0" y="0"/>
                </a:moveTo>
                <a:lnTo>
                  <a:pt x="1263928" y="0"/>
                </a:lnTo>
                <a:lnTo>
                  <a:pt x="1263928" y="720439"/>
                </a:lnTo>
                <a:lnTo>
                  <a:pt x="0" y="720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1403234">
            <a:off x="13326607" y="8316601"/>
            <a:ext cx="1263928" cy="720439"/>
          </a:xfrm>
          <a:custGeom>
            <a:avLst/>
            <a:gdLst/>
            <a:ahLst/>
            <a:cxnLst/>
            <a:rect r="r" b="b" t="t" l="l"/>
            <a:pathLst>
              <a:path h="720439" w="1263928">
                <a:moveTo>
                  <a:pt x="1263928" y="720440"/>
                </a:moveTo>
                <a:lnTo>
                  <a:pt x="0" y="720440"/>
                </a:lnTo>
                <a:lnTo>
                  <a:pt x="0" y="0"/>
                </a:lnTo>
                <a:lnTo>
                  <a:pt x="1263928" y="0"/>
                </a:lnTo>
                <a:lnTo>
                  <a:pt x="1263928" y="72044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26134">
            <a:off x="15430711" y="603124"/>
            <a:ext cx="2572931" cy="1659540"/>
          </a:xfrm>
          <a:custGeom>
            <a:avLst/>
            <a:gdLst/>
            <a:ahLst/>
            <a:cxnLst/>
            <a:rect r="r" b="b" t="t" l="l"/>
            <a:pathLst>
              <a:path h="1659540" w="2572931">
                <a:moveTo>
                  <a:pt x="0" y="0"/>
                </a:moveTo>
                <a:lnTo>
                  <a:pt x="2572931" y="0"/>
                </a:lnTo>
                <a:lnTo>
                  <a:pt x="2572931" y="1659541"/>
                </a:lnTo>
                <a:lnTo>
                  <a:pt x="0" y="16595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4879" y="6758723"/>
            <a:ext cx="1743455" cy="2499577"/>
          </a:xfrm>
          <a:custGeom>
            <a:avLst/>
            <a:gdLst/>
            <a:ahLst/>
            <a:cxnLst/>
            <a:rect r="r" b="b" t="t" l="l"/>
            <a:pathLst>
              <a:path h="2499577" w="1743455">
                <a:moveTo>
                  <a:pt x="0" y="0"/>
                </a:moveTo>
                <a:lnTo>
                  <a:pt x="1743455" y="0"/>
                </a:lnTo>
                <a:lnTo>
                  <a:pt x="1743455" y="2499577"/>
                </a:lnTo>
                <a:lnTo>
                  <a:pt x="0" y="24995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35615">
            <a:off x="1930200" y="653505"/>
            <a:ext cx="1741412" cy="750390"/>
          </a:xfrm>
          <a:custGeom>
            <a:avLst/>
            <a:gdLst/>
            <a:ahLst/>
            <a:cxnLst/>
            <a:rect r="r" b="b" t="t" l="l"/>
            <a:pathLst>
              <a:path h="750390" w="1741412">
                <a:moveTo>
                  <a:pt x="0" y="0"/>
                </a:moveTo>
                <a:lnTo>
                  <a:pt x="1741413" y="0"/>
                </a:lnTo>
                <a:lnTo>
                  <a:pt x="1741413" y="750390"/>
                </a:lnTo>
                <a:lnTo>
                  <a:pt x="0" y="7503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284490" y="8500121"/>
            <a:ext cx="1352985" cy="1305631"/>
          </a:xfrm>
          <a:custGeom>
            <a:avLst/>
            <a:gdLst/>
            <a:ahLst/>
            <a:cxnLst/>
            <a:rect r="r" b="b" t="t" l="l"/>
            <a:pathLst>
              <a:path h="1305631" w="1352985">
                <a:moveTo>
                  <a:pt x="0" y="0"/>
                </a:moveTo>
                <a:lnTo>
                  <a:pt x="1352986" y="0"/>
                </a:lnTo>
                <a:lnTo>
                  <a:pt x="1352986" y="1305630"/>
                </a:lnTo>
                <a:lnTo>
                  <a:pt x="0" y="13056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77654">
            <a:off x="17175581" y="4375751"/>
            <a:ext cx="920319" cy="2315269"/>
          </a:xfrm>
          <a:custGeom>
            <a:avLst/>
            <a:gdLst/>
            <a:ahLst/>
            <a:cxnLst/>
            <a:rect r="r" b="b" t="t" l="l"/>
            <a:pathLst>
              <a:path h="2315269" w="920319">
                <a:moveTo>
                  <a:pt x="0" y="0"/>
                </a:moveTo>
                <a:lnTo>
                  <a:pt x="920320" y="0"/>
                </a:lnTo>
                <a:lnTo>
                  <a:pt x="920320" y="2315269"/>
                </a:lnTo>
                <a:lnTo>
                  <a:pt x="0" y="23152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286164">
            <a:off x="-426327" y="2517533"/>
            <a:ext cx="1827880" cy="2310117"/>
          </a:xfrm>
          <a:custGeom>
            <a:avLst/>
            <a:gdLst/>
            <a:ahLst/>
            <a:cxnLst/>
            <a:rect r="r" b="b" t="t" l="l"/>
            <a:pathLst>
              <a:path h="2310117" w="1827880">
                <a:moveTo>
                  <a:pt x="0" y="0"/>
                </a:moveTo>
                <a:lnTo>
                  <a:pt x="1827879" y="0"/>
                </a:lnTo>
                <a:lnTo>
                  <a:pt x="1827879" y="2310116"/>
                </a:lnTo>
                <a:lnTo>
                  <a:pt x="0" y="231011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15326" y="1401326"/>
            <a:ext cx="9719730" cy="104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0"/>
              </a:lnSpc>
            </a:pPr>
            <a:r>
              <a:rPr lang="en-US" sz="8500">
                <a:solidFill>
                  <a:srgbClr val="2A481D"/>
                </a:solidFill>
                <a:latin typeface="TT Berlinerins"/>
              </a:rPr>
              <a:t>fitur-fitur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83500" y="3526136"/>
            <a:ext cx="11966776" cy="6760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54"/>
              </a:lnSpc>
            </a:pPr>
            <a:r>
              <a:rPr lang="en-US" sz="3467">
                <a:solidFill>
                  <a:srgbClr val="F8EACD"/>
                </a:solidFill>
                <a:latin typeface="Pragmatica Condensed"/>
              </a:rPr>
              <a:t>Untuk mengoperasikan sistem pertama-tama pengguna harus memilih diantara buyer dan seller.</a:t>
            </a:r>
          </a:p>
          <a:p>
            <a:pPr algn="just">
              <a:lnSpc>
                <a:spcPts val="4854"/>
              </a:lnSpc>
            </a:pPr>
          </a:p>
          <a:p>
            <a:pPr algn="just">
              <a:lnSpc>
                <a:spcPts val="4854"/>
              </a:lnSpc>
            </a:pPr>
            <a:r>
              <a:rPr lang="en-US" sz="3467">
                <a:solidFill>
                  <a:srgbClr val="F8EACD"/>
                </a:solidFill>
                <a:latin typeface="Pragmatica Condensed"/>
              </a:rPr>
              <a:t>Apabila memilih sebagai seller, fitur seller akan menampilkan beberapa operasi seperti berikut:</a:t>
            </a:r>
          </a:p>
          <a:p>
            <a:pPr algn="just">
              <a:lnSpc>
                <a:spcPts val="4854"/>
              </a:lnSpc>
            </a:pPr>
            <a:r>
              <a:rPr lang="en-US" sz="3467">
                <a:solidFill>
                  <a:srgbClr val="F8EACD"/>
                </a:solidFill>
                <a:latin typeface="Pragmatica Condensed"/>
              </a:rPr>
              <a:t>1.    Login page</a:t>
            </a:r>
          </a:p>
          <a:p>
            <a:pPr algn="just">
              <a:lnSpc>
                <a:spcPts val="4854"/>
              </a:lnSpc>
            </a:pPr>
            <a:r>
              <a:rPr lang="en-US" sz="3467">
                <a:solidFill>
                  <a:srgbClr val="F8EACD"/>
                </a:solidFill>
                <a:latin typeface="Pragmatica Condensed"/>
              </a:rPr>
              <a:t>2.    Tambah menu</a:t>
            </a:r>
          </a:p>
          <a:p>
            <a:pPr algn="just">
              <a:lnSpc>
                <a:spcPts val="4854"/>
              </a:lnSpc>
            </a:pPr>
            <a:r>
              <a:rPr lang="en-US" sz="3467">
                <a:solidFill>
                  <a:srgbClr val="F8EACD"/>
                </a:solidFill>
                <a:latin typeface="Pragmatica Condensed"/>
              </a:rPr>
              <a:t>3.    Isi data menu berupa nama, gambar dan harga</a:t>
            </a:r>
          </a:p>
          <a:p>
            <a:pPr algn="just">
              <a:lnSpc>
                <a:spcPts val="4854"/>
              </a:lnSpc>
            </a:pPr>
            <a:r>
              <a:rPr lang="en-US" sz="3467">
                <a:solidFill>
                  <a:srgbClr val="F8EACD"/>
                </a:solidFill>
                <a:latin typeface="Pragmatica Condensed"/>
              </a:rPr>
              <a:t>4.    Fitur lihat pesanan</a:t>
            </a:r>
          </a:p>
          <a:p>
            <a:pPr algn="just">
              <a:lnSpc>
                <a:spcPts val="4854"/>
              </a:lnSpc>
            </a:pPr>
          </a:p>
          <a:p>
            <a:pPr algn="just">
              <a:lnSpc>
                <a:spcPts val="4854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48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76181" y="742950"/>
            <a:ext cx="10922427" cy="2307363"/>
          </a:xfrm>
          <a:custGeom>
            <a:avLst/>
            <a:gdLst/>
            <a:ahLst/>
            <a:cxnLst/>
            <a:rect r="r" b="b" t="t" l="l"/>
            <a:pathLst>
              <a:path h="2307363" w="10922427">
                <a:moveTo>
                  <a:pt x="0" y="0"/>
                </a:moveTo>
                <a:lnTo>
                  <a:pt x="10922427" y="0"/>
                </a:lnTo>
                <a:lnTo>
                  <a:pt x="10922427" y="2307363"/>
                </a:lnTo>
                <a:lnTo>
                  <a:pt x="0" y="2307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26553">
            <a:off x="2141564" y="3124131"/>
            <a:ext cx="1263928" cy="720439"/>
          </a:xfrm>
          <a:custGeom>
            <a:avLst/>
            <a:gdLst/>
            <a:ahLst/>
            <a:cxnLst/>
            <a:rect r="r" b="b" t="t" l="l"/>
            <a:pathLst>
              <a:path h="720439" w="1263928">
                <a:moveTo>
                  <a:pt x="0" y="0"/>
                </a:moveTo>
                <a:lnTo>
                  <a:pt x="1263928" y="0"/>
                </a:lnTo>
                <a:lnTo>
                  <a:pt x="1263928" y="720439"/>
                </a:lnTo>
                <a:lnTo>
                  <a:pt x="0" y="720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1403234">
            <a:off x="13326607" y="8316601"/>
            <a:ext cx="1263928" cy="720439"/>
          </a:xfrm>
          <a:custGeom>
            <a:avLst/>
            <a:gdLst/>
            <a:ahLst/>
            <a:cxnLst/>
            <a:rect r="r" b="b" t="t" l="l"/>
            <a:pathLst>
              <a:path h="720439" w="1263928">
                <a:moveTo>
                  <a:pt x="1263928" y="720440"/>
                </a:moveTo>
                <a:lnTo>
                  <a:pt x="0" y="720440"/>
                </a:lnTo>
                <a:lnTo>
                  <a:pt x="0" y="0"/>
                </a:lnTo>
                <a:lnTo>
                  <a:pt x="1263928" y="0"/>
                </a:lnTo>
                <a:lnTo>
                  <a:pt x="1263928" y="72044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26134">
            <a:off x="15430711" y="603124"/>
            <a:ext cx="2572931" cy="1659540"/>
          </a:xfrm>
          <a:custGeom>
            <a:avLst/>
            <a:gdLst/>
            <a:ahLst/>
            <a:cxnLst/>
            <a:rect r="r" b="b" t="t" l="l"/>
            <a:pathLst>
              <a:path h="1659540" w="2572931">
                <a:moveTo>
                  <a:pt x="0" y="0"/>
                </a:moveTo>
                <a:lnTo>
                  <a:pt x="2572931" y="0"/>
                </a:lnTo>
                <a:lnTo>
                  <a:pt x="2572931" y="1659541"/>
                </a:lnTo>
                <a:lnTo>
                  <a:pt x="0" y="16595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4879" y="6758723"/>
            <a:ext cx="1743455" cy="2499577"/>
          </a:xfrm>
          <a:custGeom>
            <a:avLst/>
            <a:gdLst/>
            <a:ahLst/>
            <a:cxnLst/>
            <a:rect r="r" b="b" t="t" l="l"/>
            <a:pathLst>
              <a:path h="2499577" w="1743455">
                <a:moveTo>
                  <a:pt x="0" y="0"/>
                </a:moveTo>
                <a:lnTo>
                  <a:pt x="1743455" y="0"/>
                </a:lnTo>
                <a:lnTo>
                  <a:pt x="1743455" y="2499577"/>
                </a:lnTo>
                <a:lnTo>
                  <a:pt x="0" y="24995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35615">
            <a:off x="1930200" y="653505"/>
            <a:ext cx="1741412" cy="750390"/>
          </a:xfrm>
          <a:custGeom>
            <a:avLst/>
            <a:gdLst/>
            <a:ahLst/>
            <a:cxnLst/>
            <a:rect r="r" b="b" t="t" l="l"/>
            <a:pathLst>
              <a:path h="750390" w="1741412">
                <a:moveTo>
                  <a:pt x="0" y="0"/>
                </a:moveTo>
                <a:lnTo>
                  <a:pt x="1741413" y="0"/>
                </a:lnTo>
                <a:lnTo>
                  <a:pt x="1741413" y="750390"/>
                </a:lnTo>
                <a:lnTo>
                  <a:pt x="0" y="7503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284490" y="8500121"/>
            <a:ext cx="1352985" cy="1305631"/>
          </a:xfrm>
          <a:custGeom>
            <a:avLst/>
            <a:gdLst/>
            <a:ahLst/>
            <a:cxnLst/>
            <a:rect r="r" b="b" t="t" l="l"/>
            <a:pathLst>
              <a:path h="1305631" w="1352985">
                <a:moveTo>
                  <a:pt x="0" y="0"/>
                </a:moveTo>
                <a:lnTo>
                  <a:pt x="1352986" y="0"/>
                </a:lnTo>
                <a:lnTo>
                  <a:pt x="1352986" y="1305630"/>
                </a:lnTo>
                <a:lnTo>
                  <a:pt x="0" y="13056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77654">
            <a:off x="17175581" y="4375751"/>
            <a:ext cx="920319" cy="2315269"/>
          </a:xfrm>
          <a:custGeom>
            <a:avLst/>
            <a:gdLst/>
            <a:ahLst/>
            <a:cxnLst/>
            <a:rect r="r" b="b" t="t" l="l"/>
            <a:pathLst>
              <a:path h="2315269" w="920319">
                <a:moveTo>
                  <a:pt x="0" y="0"/>
                </a:moveTo>
                <a:lnTo>
                  <a:pt x="920320" y="0"/>
                </a:lnTo>
                <a:lnTo>
                  <a:pt x="920320" y="2315269"/>
                </a:lnTo>
                <a:lnTo>
                  <a:pt x="0" y="23152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286164">
            <a:off x="-426327" y="2517533"/>
            <a:ext cx="1827880" cy="2310117"/>
          </a:xfrm>
          <a:custGeom>
            <a:avLst/>
            <a:gdLst/>
            <a:ahLst/>
            <a:cxnLst/>
            <a:rect r="r" b="b" t="t" l="l"/>
            <a:pathLst>
              <a:path h="2310117" w="1827880">
                <a:moveTo>
                  <a:pt x="0" y="0"/>
                </a:moveTo>
                <a:lnTo>
                  <a:pt x="1827879" y="0"/>
                </a:lnTo>
                <a:lnTo>
                  <a:pt x="1827879" y="2310116"/>
                </a:lnTo>
                <a:lnTo>
                  <a:pt x="0" y="231011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15326" y="1401326"/>
            <a:ext cx="9719730" cy="104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0"/>
              </a:lnSpc>
            </a:pPr>
            <a:r>
              <a:rPr lang="en-US" sz="8500">
                <a:solidFill>
                  <a:srgbClr val="2A481D"/>
                </a:solidFill>
                <a:latin typeface="TT Berlinerins"/>
              </a:rPr>
              <a:t>fitur-fitur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83500" y="3526136"/>
            <a:ext cx="11966776" cy="614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54"/>
              </a:lnSpc>
            </a:pPr>
            <a:r>
              <a:rPr lang="en-US" sz="3467">
                <a:solidFill>
                  <a:srgbClr val="F8EACD"/>
                </a:solidFill>
                <a:latin typeface="Pragmatica Condensed"/>
              </a:rPr>
              <a:t>Apabila memilih sebagai buyer, fitur buyer akan menampilkan beberapa operasi seperti berikut:</a:t>
            </a:r>
          </a:p>
          <a:p>
            <a:pPr algn="just">
              <a:lnSpc>
                <a:spcPts val="4854"/>
              </a:lnSpc>
            </a:pPr>
            <a:r>
              <a:rPr lang="en-US" sz="3467">
                <a:solidFill>
                  <a:srgbClr val="F8EACD"/>
                </a:solidFill>
                <a:latin typeface="Pragmatica Condensed"/>
              </a:rPr>
              <a:t>1.    Login page</a:t>
            </a:r>
          </a:p>
          <a:p>
            <a:pPr algn="just">
              <a:lnSpc>
                <a:spcPts val="4854"/>
              </a:lnSpc>
            </a:pPr>
            <a:r>
              <a:rPr lang="en-US" sz="3467">
                <a:solidFill>
                  <a:srgbClr val="F8EACD"/>
                </a:solidFill>
                <a:latin typeface="Pragmatica Condensed"/>
              </a:rPr>
              <a:t>2.    Fitur opsi Dine in dan Take away</a:t>
            </a:r>
          </a:p>
          <a:p>
            <a:pPr algn="just">
              <a:lnSpc>
                <a:spcPts val="4854"/>
              </a:lnSpc>
            </a:pPr>
            <a:r>
              <a:rPr lang="en-US" sz="3467">
                <a:solidFill>
                  <a:srgbClr val="F8EACD"/>
                </a:solidFill>
                <a:latin typeface="Pragmatica Condensed"/>
              </a:rPr>
              <a:t>3.    Dine in → scan barcode meja</a:t>
            </a:r>
          </a:p>
          <a:p>
            <a:pPr algn="just">
              <a:lnSpc>
                <a:spcPts val="4854"/>
              </a:lnSpc>
            </a:pPr>
            <a:r>
              <a:rPr lang="en-US" sz="3467">
                <a:solidFill>
                  <a:srgbClr val="F8EACD"/>
                </a:solidFill>
                <a:latin typeface="Pragmatica Condensed"/>
              </a:rPr>
              <a:t>4.    Take away → opsi selanjutnya</a:t>
            </a:r>
          </a:p>
          <a:p>
            <a:pPr algn="just">
              <a:lnSpc>
                <a:spcPts val="4854"/>
              </a:lnSpc>
            </a:pPr>
            <a:r>
              <a:rPr lang="en-US" sz="3467">
                <a:solidFill>
                  <a:srgbClr val="F8EACD"/>
                </a:solidFill>
                <a:latin typeface="Pragmatica Condensed"/>
              </a:rPr>
              <a:t>5.    Pilih kantin dan menu</a:t>
            </a:r>
          </a:p>
          <a:p>
            <a:pPr algn="just">
              <a:lnSpc>
                <a:spcPts val="4854"/>
              </a:lnSpc>
            </a:pPr>
            <a:r>
              <a:rPr lang="en-US" sz="3467">
                <a:solidFill>
                  <a:srgbClr val="F8EACD"/>
                </a:solidFill>
                <a:latin typeface="Pragmatica Condensed"/>
              </a:rPr>
              <a:t>6.    Buat pesanan</a:t>
            </a:r>
          </a:p>
          <a:p>
            <a:pPr algn="just">
              <a:lnSpc>
                <a:spcPts val="4854"/>
              </a:lnSpc>
            </a:pPr>
            <a:r>
              <a:rPr lang="en-US" sz="3467">
                <a:solidFill>
                  <a:srgbClr val="F8EACD"/>
                </a:solidFill>
                <a:latin typeface="Pragmatica Condensed"/>
              </a:rPr>
              <a:t>7.    Opsi pembayaran (transfer/cash)</a:t>
            </a:r>
          </a:p>
          <a:p>
            <a:pPr algn="just">
              <a:lnSpc>
                <a:spcPts val="4854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C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02395">
            <a:off x="-2298628" y="6634441"/>
            <a:ext cx="5657507" cy="5698954"/>
          </a:xfrm>
          <a:custGeom>
            <a:avLst/>
            <a:gdLst/>
            <a:ahLst/>
            <a:cxnLst/>
            <a:rect r="r" b="b" t="t" l="l"/>
            <a:pathLst>
              <a:path h="5698954" w="5657507">
                <a:moveTo>
                  <a:pt x="0" y="0"/>
                </a:moveTo>
                <a:lnTo>
                  <a:pt x="5657507" y="0"/>
                </a:lnTo>
                <a:lnTo>
                  <a:pt x="5657507" y="5698954"/>
                </a:lnTo>
                <a:lnTo>
                  <a:pt x="0" y="5698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38499">
            <a:off x="-166557" y="-1203649"/>
            <a:ext cx="4166364" cy="3795178"/>
          </a:xfrm>
          <a:custGeom>
            <a:avLst/>
            <a:gdLst/>
            <a:ahLst/>
            <a:cxnLst/>
            <a:rect r="r" b="b" t="t" l="l"/>
            <a:pathLst>
              <a:path h="3795178" w="4166364">
                <a:moveTo>
                  <a:pt x="0" y="0"/>
                </a:moveTo>
                <a:lnTo>
                  <a:pt x="4166363" y="0"/>
                </a:lnTo>
                <a:lnTo>
                  <a:pt x="4166363" y="3795179"/>
                </a:lnTo>
                <a:lnTo>
                  <a:pt x="0" y="37951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47401" y="6653870"/>
            <a:ext cx="2550914" cy="422060"/>
          </a:xfrm>
          <a:custGeom>
            <a:avLst/>
            <a:gdLst/>
            <a:ahLst/>
            <a:cxnLst/>
            <a:rect r="r" b="b" t="t" l="l"/>
            <a:pathLst>
              <a:path h="422060" w="2550914">
                <a:moveTo>
                  <a:pt x="0" y="0"/>
                </a:moveTo>
                <a:lnTo>
                  <a:pt x="2550914" y="0"/>
                </a:lnTo>
                <a:lnTo>
                  <a:pt x="2550914" y="422060"/>
                </a:lnTo>
                <a:lnTo>
                  <a:pt x="0" y="422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144000" y="444447"/>
            <a:ext cx="6265405" cy="9398107"/>
            <a:chOff x="0" y="0"/>
            <a:chExt cx="6350000" cy="9525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8"/>
              <a:stretch>
                <a:fillRect l="-3918" t="0" r="-3918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30125" y="4510739"/>
            <a:ext cx="6664067" cy="2143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9000">
                <a:solidFill>
                  <a:srgbClr val="2A481D"/>
                </a:solidFill>
                <a:latin typeface="TT Berlinerins"/>
              </a:rPr>
              <a:t>diagram alur</a:t>
            </a:r>
          </a:p>
          <a:p>
            <a:pPr algn="ctr">
              <a:lnSpc>
                <a:spcPts val="8100"/>
              </a:lnSpc>
            </a:pPr>
            <a:r>
              <a:rPr lang="en-US" sz="9000">
                <a:solidFill>
                  <a:srgbClr val="2A481D"/>
                </a:solidFill>
                <a:latin typeface="TT Berlinerins"/>
              </a:rPr>
              <a:t>(algoritma)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DAFt2GQVOgI</dc:identifier>
  <dcterms:modified xsi:type="dcterms:W3CDTF">2011-08-01T06:04:30Z</dcterms:modified>
  <cp:revision>1</cp:revision>
  <dc:title>PERANCANGAN APP E-CANTEE K@BEL</dc:title>
</cp:coreProperties>
</file>